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Roca One" charset="1" panose="00000500000000000000"/>
      <p:regular r:id="rId14"/>
    </p:embeddedFont>
    <p:embeddedFont>
      <p:font typeface="Roca One Bold" charset="1" panose="00000800000000000000"/>
      <p:regular r:id="rId15"/>
    </p:embeddedFont>
    <p:embeddedFont>
      <p:font typeface="Roca One Italics" charset="1" panose="00000500000000000000"/>
      <p:regular r:id="rId16"/>
    </p:embeddedFont>
    <p:embeddedFont>
      <p:font typeface="Roca One Bold Italics" charset="1" panose="00000800000000000000"/>
      <p:regular r:id="rId17"/>
    </p:embeddedFont>
    <p:embeddedFont>
      <p:font typeface="Roca One Thin" charset="1" panose="00000200000000000000"/>
      <p:regular r:id="rId18"/>
    </p:embeddedFont>
    <p:embeddedFont>
      <p:font typeface="Roca One Thin Italics" charset="1" panose="00000200000000000000"/>
      <p:regular r:id="rId19"/>
    </p:embeddedFont>
    <p:embeddedFont>
      <p:font typeface="Roca One Light" charset="1" panose="00000400000000000000"/>
      <p:regular r:id="rId20"/>
    </p:embeddedFont>
    <p:embeddedFont>
      <p:font typeface="Roca One Light Italics" charset="1" panose="00000400000000000000"/>
      <p:regular r:id="rId21"/>
    </p:embeddedFont>
    <p:embeddedFont>
      <p:font typeface="Roca One Ultra-Bold" charset="1" panose="00000A00000000000000"/>
      <p:regular r:id="rId22"/>
    </p:embeddedFont>
    <p:embeddedFont>
      <p:font typeface="Roca One Ultra-Bold Italics" charset="1" panose="00000A00000000000000"/>
      <p:regular r:id="rId23"/>
    </p:embeddedFont>
    <p:embeddedFont>
      <p:font typeface="Roca One Heavy" charset="1" panose="00000A00000000000000"/>
      <p:regular r:id="rId24"/>
    </p:embeddedFont>
    <p:embeddedFont>
      <p:font typeface="Roca One Heavy Italics"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2.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2.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https://www.linkedin.com/in/intancitraphonskaningtyas" TargetMode="External" Type="http://schemas.openxmlformats.org/officeDocument/2006/relationships/hyperlink"/><Relationship Id="rId7" Target="https://github.com/intancitra" TargetMode="External" Type="http://schemas.openxmlformats.org/officeDocument/2006/relationships/hyperlink"/><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27.png" Type="http://schemas.openxmlformats.org/officeDocument/2006/relationships/image"/><Relationship Id="rId2" Target="../media/image12.jpeg" Type="http://schemas.openxmlformats.org/officeDocument/2006/relationships/image"/><Relationship Id="rId20" Target="../media/image28.svg" Type="http://schemas.openxmlformats.org/officeDocument/2006/relationships/image"/><Relationship Id="rId21" Target="../media/image9.png" Type="http://schemas.openxmlformats.org/officeDocument/2006/relationships/image"/><Relationship Id="rId22" Target="../media/image10.svg" Type="http://schemas.openxmlformats.org/officeDocument/2006/relationships/image"/><Relationship Id="rId23" Target="../media/image29.png" Type="http://schemas.openxmlformats.org/officeDocument/2006/relationships/image"/><Relationship Id="rId24" Target="../media/image30.svg" Type="http://schemas.openxmlformats.org/officeDocument/2006/relationships/image"/><Relationship Id="rId25" Target="../media/image31.png" Type="http://schemas.openxmlformats.org/officeDocument/2006/relationships/image"/><Relationship Id="rId26" Target="../media/image32.svg" Type="http://schemas.openxmlformats.org/officeDocument/2006/relationships/image"/><Relationship Id="rId27" Target="../media/image33.png" Type="http://schemas.openxmlformats.org/officeDocument/2006/relationships/image"/><Relationship Id="rId28" Target="../media/image34.svg" Type="http://schemas.openxmlformats.org/officeDocument/2006/relationships/image"/><Relationship Id="rId29" Target="../media/image35.png" Type="http://schemas.openxmlformats.org/officeDocument/2006/relationships/image"/><Relationship Id="rId3" Target="../media/image3.png" Type="http://schemas.openxmlformats.org/officeDocument/2006/relationships/image"/><Relationship Id="rId30" Target="../media/image36.svg" Type="http://schemas.openxmlformats.org/officeDocument/2006/relationships/image"/><Relationship Id="rId31" Target="../media/image37.png" Type="http://schemas.openxmlformats.org/officeDocument/2006/relationships/image"/><Relationship Id="rId32" Target="../media/image38.svg" Type="http://schemas.openxmlformats.org/officeDocument/2006/relationships/image"/><Relationship Id="rId33" Target="../media/image39.png" Type="http://schemas.openxmlformats.org/officeDocument/2006/relationships/image"/><Relationship Id="rId34" Target="../media/image40.svg" Type="http://schemas.openxmlformats.org/officeDocument/2006/relationships/image"/><Relationship Id="rId35" Target="../media/image7.png" Type="http://schemas.openxmlformats.org/officeDocument/2006/relationships/image"/><Relationship Id="rId36" Target="../media/image8.sv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1.jpe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3184154" y="-748059"/>
            <a:ext cx="6863919" cy="11317185"/>
          </a:xfrm>
          <a:custGeom>
            <a:avLst/>
            <a:gdLst/>
            <a:ahLst/>
            <a:cxnLst/>
            <a:rect r="r" b="b" t="t" l="l"/>
            <a:pathLst>
              <a:path h="11317185" w="6863919">
                <a:moveTo>
                  <a:pt x="0" y="0"/>
                </a:moveTo>
                <a:lnTo>
                  <a:pt x="6863919" y="0"/>
                </a:lnTo>
                <a:lnTo>
                  <a:pt x="6863919" y="11317184"/>
                </a:lnTo>
                <a:lnTo>
                  <a:pt x="0" y="1131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21892" y="-748059"/>
            <a:ext cx="7648793" cy="11045189"/>
          </a:xfrm>
          <a:custGeom>
            <a:avLst/>
            <a:gdLst/>
            <a:ahLst/>
            <a:cxnLst/>
            <a:rect r="r" b="b" t="t" l="l"/>
            <a:pathLst>
              <a:path h="11045189" w="7648793">
                <a:moveTo>
                  <a:pt x="0" y="0"/>
                </a:moveTo>
                <a:lnTo>
                  <a:pt x="7648794" y="0"/>
                </a:lnTo>
                <a:lnTo>
                  <a:pt x="7648794" y="11045189"/>
                </a:lnTo>
                <a:lnTo>
                  <a:pt x="0" y="11045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5035" y="600842"/>
            <a:ext cx="2522007" cy="1099560"/>
          </a:xfrm>
          <a:custGeom>
            <a:avLst/>
            <a:gdLst/>
            <a:ahLst/>
            <a:cxnLst/>
            <a:rect r="r" b="b" t="t" l="l"/>
            <a:pathLst>
              <a:path h="1099560" w="2522007">
                <a:moveTo>
                  <a:pt x="0" y="0"/>
                </a:moveTo>
                <a:lnTo>
                  <a:pt x="2522007" y="0"/>
                </a:lnTo>
                <a:lnTo>
                  <a:pt x="2522007" y="1099560"/>
                </a:lnTo>
                <a:lnTo>
                  <a:pt x="0" y="1099560"/>
                </a:lnTo>
                <a:lnTo>
                  <a:pt x="0" y="0"/>
                </a:lnTo>
                <a:close/>
              </a:path>
            </a:pathLst>
          </a:custGeom>
          <a:blipFill>
            <a:blip r:embed="rId6"/>
            <a:stretch>
              <a:fillRect l="0" t="0" r="0" b="0"/>
            </a:stretch>
          </a:blipFill>
        </p:spPr>
      </p:sp>
      <p:sp>
        <p:nvSpPr>
          <p:cNvPr name="Freeform 5" id="5"/>
          <p:cNvSpPr/>
          <p:nvPr/>
        </p:nvSpPr>
        <p:spPr>
          <a:xfrm flipH="false" flipV="false" rot="0">
            <a:off x="3552232" y="372740"/>
            <a:ext cx="2233153" cy="1555763"/>
          </a:xfrm>
          <a:custGeom>
            <a:avLst/>
            <a:gdLst/>
            <a:ahLst/>
            <a:cxnLst/>
            <a:rect r="r" b="b" t="t" l="l"/>
            <a:pathLst>
              <a:path h="1555763" w="2233153">
                <a:moveTo>
                  <a:pt x="0" y="0"/>
                </a:moveTo>
                <a:lnTo>
                  <a:pt x="2233152" y="0"/>
                </a:lnTo>
                <a:lnTo>
                  <a:pt x="2233152" y="1555763"/>
                </a:lnTo>
                <a:lnTo>
                  <a:pt x="0" y="1555763"/>
                </a:lnTo>
                <a:lnTo>
                  <a:pt x="0" y="0"/>
                </a:lnTo>
                <a:close/>
              </a:path>
            </a:pathLst>
          </a:custGeom>
          <a:blipFill>
            <a:blip r:embed="rId7"/>
            <a:stretch>
              <a:fillRect l="0" t="0" r="0" b="0"/>
            </a:stretch>
          </a:blipFill>
        </p:spPr>
      </p:sp>
      <p:sp>
        <p:nvSpPr>
          <p:cNvPr name="TextBox 6" id="6"/>
          <p:cNvSpPr txBox="true"/>
          <p:nvPr/>
        </p:nvSpPr>
        <p:spPr>
          <a:xfrm rot="0">
            <a:off x="1028700" y="2468578"/>
            <a:ext cx="8115300"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Ultra-Bold"/>
              </a:rPr>
              <a:t>Credit Loan</a:t>
            </a:r>
          </a:p>
        </p:txBody>
      </p:sp>
      <p:sp>
        <p:nvSpPr>
          <p:cNvPr name="TextBox 7" id="7"/>
          <p:cNvSpPr txBox="true"/>
          <p:nvPr/>
        </p:nvSpPr>
        <p:spPr>
          <a:xfrm rot="0">
            <a:off x="1028700" y="4047501"/>
            <a:ext cx="8336253" cy="1077594"/>
          </a:xfrm>
          <a:prstGeom prst="rect">
            <a:avLst/>
          </a:prstGeom>
        </p:spPr>
        <p:txBody>
          <a:bodyPr anchor="t" rtlCol="false" tIns="0" lIns="0" bIns="0" rIns="0">
            <a:spAutoFit/>
          </a:bodyPr>
          <a:lstStyle/>
          <a:p>
            <a:pPr>
              <a:lnSpc>
                <a:spcPts val="7519"/>
              </a:lnSpc>
            </a:pPr>
            <a:r>
              <a:rPr lang="en-US" sz="9399">
                <a:solidFill>
                  <a:srgbClr val="D34A24"/>
                </a:solidFill>
                <a:latin typeface="Roca One"/>
              </a:rPr>
              <a:t>Classification</a:t>
            </a:r>
          </a:p>
        </p:txBody>
      </p:sp>
      <p:sp>
        <p:nvSpPr>
          <p:cNvPr name="TextBox 8" id="8"/>
          <p:cNvSpPr txBox="true"/>
          <p:nvPr/>
        </p:nvSpPr>
        <p:spPr>
          <a:xfrm rot="0">
            <a:off x="1028700" y="5165608"/>
            <a:ext cx="8610382" cy="986155"/>
          </a:xfrm>
          <a:prstGeom prst="rect">
            <a:avLst/>
          </a:prstGeom>
        </p:spPr>
        <p:txBody>
          <a:bodyPr anchor="t" rtlCol="false" tIns="0" lIns="0" bIns="0" rIns="0">
            <a:spAutoFit/>
          </a:bodyPr>
          <a:lstStyle/>
          <a:p>
            <a:pPr>
              <a:lnSpc>
                <a:spcPts val="3919"/>
              </a:lnSpc>
            </a:pPr>
            <a:r>
              <a:rPr lang="en-US" sz="2799">
                <a:solidFill>
                  <a:srgbClr val="000000"/>
                </a:solidFill>
                <a:latin typeface="Open Sauce Italics"/>
              </a:rPr>
              <a:t>Virtual Experience Project-Based Internship</a:t>
            </a:r>
          </a:p>
          <a:p>
            <a:pPr>
              <a:lnSpc>
                <a:spcPts val="3919"/>
              </a:lnSpc>
            </a:pPr>
            <a:r>
              <a:rPr lang="en-US" sz="2799">
                <a:solidFill>
                  <a:srgbClr val="000000"/>
                </a:solidFill>
                <a:latin typeface="Open Sauce Italics"/>
              </a:rPr>
              <a:t>at ID/X Partners - Data Scientist</a:t>
            </a:r>
          </a:p>
        </p:txBody>
      </p:sp>
      <p:sp>
        <p:nvSpPr>
          <p:cNvPr name="TextBox 9" id="9"/>
          <p:cNvSpPr txBox="true"/>
          <p:nvPr/>
        </p:nvSpPr>
        <p:spPr>
          <a:xfrm rot="0">
            <a:off x="1028700" y="8467623"/>
            <a:ext cx="4756684"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uce Bold"/>
              </a:rPr>
              <a:t>Hosted By:</a:t>
            </a:r>
          </a:p>
        </p:txBody>
      </p:sp>
      <p:sp>
        <p:nvSpPr>
          <p:cNvPr name="TextBox 10" id="10"/>
          <p:cNvSpPr txBox="true"/>
          <p:nvPr/>
        </p:nvSpPr>
        <p:spPr>
          <a:xfrm rot="0">
            <a:off x="1028700" y="8905240"/>
            <a:ext cx="4756684"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uce"/>
              </a:rPr>
              <a:t>Intan Citra Phonskaningtyas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C30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45695"/>
            <a:ext cx="16230600" cy="6870095"/>
          </a:xfrm>
          <a:custGeom>
            <a:avLst/>
            <a:gdLst/>
            <a:ahLst/>
            <a:cxnLst/>
            <a:rect r="r" b="b" t="t" l="l"/>
            <a:pathLst>
              <a:path h="6870095" w="16230600">
                <a:moveTo>
                  <a:pt x="0" y="0"/>
                </a:moveTo>
                <a:lnTo>
                  <a:pt x="16230600" y="0"/>
                </a:lnTo>
                <a:lnTo>
                  <a:pt x="16230600" y="6870095"/>
                </a:lnTo>
                <a:lnTo>
                  <a:pt x="0" y="6870095"/>
                </a:lnTo>
                <a:lnTo>
                  <a:pt x="0" y="0"/>
                </a:lnTo>
                <a:close/>
              </a:path>
            </a:pathLst>
          </a:custGeom>
          <a:blipFill>
            <a:blip r:embed="rId2"/>
            <a:stretch>
              <a:fillRect l="0" t="0" r="0" b="0"/>
            </a:stretch>
          </a:blipFill>
        </p:spPr>
      </p:sp>
      <p:grpSp>
        <p:nvGrpSpPr>
          <p:cNvPr name="Group 3" id="3"/>
          <p:cNvGrpSpPr/>
          <p:nvPr/>
        </p:nvGrpSpPr>
        <p:grpSpPr>
          <a:xfrm rot="0">
            <a:off x="1028700" y="8102413"/>
            <a:ext cx="16230600" cy="1338893"/>
            <a:chOff x="0" y="0"/>
            <a:chExt cx="4274726" cy="352630"/>
          </a:xfrm>
        </p:grpSpPr>
        <p:sp>
          <p:nvSpPr>
            <p:cNvPr name="Freeform 4" id="4"/>
            <p:cNvSpPr/>
            <p:nvPr/>
          </p:nvSpPr>
          <p:spPr>
            <a:xfrm flipH="false" flipV="false" rot="0">
              <a:off x="0" y="0"/>
              <a:ext cx="4274726" cy="352630"/>
            </a:xfrm>
            <a:custGeom>
              <a:avLst/>
              <a:gdLst/>
              <a:ahLst/>
              <a:cxnLst/>
              <a:rect r="r" b="b" t="t" l="l"/>
              <a:pathLst>
                <a:path h="352630" w="4274726">
                  <a:moveTo>
                    <a:pt x="0" y="0"/>
                  </a:moveTo>
                  <a:lnTo>
                    <a:pt x="4274726" y="0"/>
                  </a:lnTo>
                  <a:lnTo>
                    <a:pt x="4274726" y="352630"/>
                  </a:lnTo>
                  <a:lnTo>
                    <a:pt x="0" y="352630"/>
                  </a:lnTo>
                  <a:close/>
                </a:path>
              </a:pathLst>
            </a:custGeom>
            <a:solidFill>
              <a:srgbClr val="FFFBED"/>
            </a:solidFill>
          </p:spPr>
        </p:sp>
        <p:sp>
          <p:nvSpPr>
            <p:cNvPr name="TextBox 5" id="5"/>
            <p:cNvSpPr txBox="true"/>
            <p:nvPr/>
          </p:nvSpPr>
          <p:spPr>
            <a:xfrm>
              <a:off x="0" y="-76200"/>
              <a:ext cx="4274726" cy="428830"/>
            </a:xfrm>
            <a:prstGeom prst="rect">
              <a:avLst/>
            </a:prstGeom>
          </p:spPr>
          <p:txBody>
            <a:bodyPr anchor="ctr" rtlCol="false" tIns="50800" lIns="50800" bIns="50800" rIns="50800"/>
            <a:lstStyle/>
            <a:p>
              <a:pPr algn="ctr">
                <a:lnSpc>
                  <a:spcPts val="3600"/>
                </a:lnSpc>
              </a:pPr>
            </a:p>
          </p:txBody>
        </p:sp>
      </p:grpSp>
      <p:sp>
        <p:nvSpPr>
          <p:cNvPr name="TextBox 6" id="6"/>
          <p:cNvSpPr txBox="true"/>
          <p:nvPr/>
        </p:nvSpPr>
        <p:spPr>
          <a:xfrm rot="0">
            <a:off x="1204192" y="8280351"/>
            <a:ext cx="15879616" cy="9074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M Sans"/>
              </a:rPr>
              <a:t>Classify the Revolving Line Utilization Rate, representing the borrower's credit usage relative to all available revolving credit, into five categories: </a:t>
            </a:r>
            <a:r>
              <a:rPr lang="en-US" sz="2799">
                <a:solidFill>
                  <a:srgbClr val="5AB2A1"/>
                </a:solidFill>
                <a:latin typeface="DM Sans Bold"/>
              </a:rPr>
              <a:t>"Excellent," "Good,"</a:t>
            </a:r>
            <a:r>
              <a:rPr lang="en-US" sz="2799">
                <a:solidFill>
                  <a:srgbClr val="000000"/>
                </a:solidFill>
                <a:latin typeface="DM Sans"/>
              </a:rPr>
              <a:t> </a:t>
            </a:r>
            <a:r>
              <a:rPr lang="en-US" sz="2799">
                <a:solidFill>
                  <a:srgbClr val="FFAF00"/>
                </a:solidFill>
                <a:latin typeface="DM Sans Bold"/>
              </a:rPr>
              <a:t>"Fair,"</a:t>
            </a:r>
            <a:r>
              <a:rPr lang="en-US" sz="2799">
                <a:solidFill>
                  <a:srgbClr val="000000"/>
                </a:solidFill>
                <a:latin typeface="DM Sans"/>
              </a:rPr>
              <a:t> </a:t>
            </a:r>
            <a:r>
              <a:rPr lang="en-US" sz="2799">
                <a:solidFill>
                  <a:srgbClr val="992800"/>
                </a:solidFill>
                <a:latin typeface="DM Sans Bold"/>
              </a:rPr>
              <a:t>"High," and "Poor."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C30F"/>
        </a:solidFill>
      </p:bgPr>
    </p:bg>
    <p:spTree>
      <p:nvGrpSpPr>
        <p:cNvPr id="1" name=""/>
        <p:cNvGrpSpPr/>
        <p:nvPr/>
      </p:nvGrpSpPr>
      <p:grpSpPr>
        <a:xfrm>
          <a:off x="0" y="0"/>
          <a:ext cx="0" cy="0"/>
          <a:chOff x="0" y="0"/>
          <a:chExt cx="0" cy="0"/>
        </a:xfrm>
      </p:grpSpPr>
      <p:sp>
        <p:nvSpPr>
          <p:cNvPr name="Freeform 2" id="2"/>
          <p:cNvSpPr/>
          <p:nvPr/>
        </p:nvSpPr>
        <p:spPr>
          <a:xfrm flipH="false" flipV="false" rot="0">
            <a:off x="1068639" y="4611435"/>
            <a:ext cx="16150721" cy="1201838"/>
          </a:xfrm>
          <a:custGeom>
            <a:avLst/>
            <a:gdLst/>
            <a:ahLst/>
            <a:cxnLst/>
            <a:rect r="r" b="b" t="t" l="l"/>
            <a:pathLst>
              <a:path h="1201838" w="16150721">
                <a:moveTo>
                  <a:pt x="0" y="0"/>
                </a:moveTo>
                <a:lnTo>
                  <a:pt x="16150722" y="0"/>
                </a:lnTo>
                <a:lnTo>
                  <a:pt x="16150722" y="1201838"/>
                </a:lnTo>
                <a:lnTo>
                  <a:pt x="0" y="1201838"/>
                </a:lnTo>
                <a:lnTo>
                  <a:pt x="0" y="0"/>
                </a:lnTo>
                <a:close/>
              </a:path>
            </a:pathLst>
          </a:custGeom>
          <a:blipFill>
            <a:blip r:embed="rId2"/>
            <a:stretch>
              <a:fillRect l="0" t="0" r="0" b="0"/>
            </a:stretch>
          </a:blipFill>
        </p:spPr>
      </p:sp>
      <p:sp>
        <p:nvSpPr>
          <p:cNvPr name="Freeform 3" id="3"/>
          <p:cNvSpPr/>
          <p:nvPr/>
        </p:nvSpPr>
        <p:spPr>
          <a:xfrm flipH="false" flipV="false" rot="0">
            <a:off x="691340" y="6309282"/>
            <a:ext cx="16905320" cy="1200475"/>
          </a:xfrm>
          <a:custGeom>
            <a:avLst/>
            <a:gdLst/>
            <a:ahLst/>
            <a:cxnLst/>
            <a:rect r="r" b="b" t="t" l="l"/>
            <a:pathLst>
              <a:path h="1200475" w="16905320">
                <a:moveTo>
                  <a:pt x="0" y="0"/>
                </a:moveTo>
                <a:lnTo>
                  <a:pt x="16905320" y="0"/>
                </a:lnTo>
                <a:lnTo>
                  <a:pt x="16905320" y="1200475"/>
                </a:lnTo>
                <a:lnTo>
                  <a:pt x="0" y="1200475"/>
                </a:lnTo>
                <a:lnTo>
                  <a:pt x="0" y="0"/>
                </a:lnTo>
                <a:close/>
              </a:path>
            </a:pathLst>
          </a:custGeom>
          <a:blipFill>
            <a:blip r:embed="rId3"/>
            <a:stretch>
              <a:fillRect l="0" t="0" r="0" b="0"/>
            </a:stretch>
          </a:blipFill>
        </p:spPr>
      </p:sp>
      <p:grpSp>
        <p:nvGrpSpPr>
          <p:cNvPr name="Group 4" id="4"/>
          <p:cNvGrpSpPr/>
          <p:nvPr/>
        </p:nvGrpSpPr>
        <p:grpSpPr>
          <a:xfrm rot="0">
            <a:off x="1028700" y="2777243"/>
            <a:ext cx="16230600" cy="1338893"/>
            <a:chOff x="0" y="0"/>
            <a:chExt cx="4274726" cy="352630"/>
          </a:xfrm>
        </p:grpSpPr>
        <p:sp>
          <p:nvSpPr>
            <p:cNvPr name="Freeform 5" id="5"/>
            <p:cNvSpPr/>
            <p:nvPr/>
          </p:nvSpPr>
          <p:spPr>
            <a:xfrm flipH="false" flipV="false" rot="0">
              <a:off x="0" y="0"/>
              <a:ext cx="4274726" cy="352630"/>
            </a:xfrm>
            <a:custGeom>
              <a:avLst/>
              <a:gdLst/>
              <a:ahLst/>
              <a:cxnLst/>
              <a:rect r="r" b="b" t="t" l="l"/>
              <a:pathLst>
                <a:path h="352630" w="4274726">
                  <a:moveTo>
                    <a:pt x="0" y="0"/>
                  </a:moveTo>
                  <a:lnTo>
                    <a:pt x="4274726" y="0"/>
                  </a:lnTo>
                  <a:lnTo>
                    <a:pt x="4274726" y="352630"/>
                  </a:lnTo>
                  <a:lnTo>
                    <a:pt x="0" y="352630"/>
                  </a:lnTo>
                  <a:close/>
                </a:path>
              </a:pathLst>
            </a:custGeom>
            <a:solidFill>
              <a:srgbClr val="FFFBED"/>
            </a:solidFill>
          </p:spPr>
        </p:sp>
        <p:sp>
          <p:nvSpPr>
            <p:cNvPr name="TextBox 6" id="6"/>
            <p:cNvSpPr txBox="true"/>
            <p:nvPr/>
          </p:nvSpPr>
          <p:spPr>
            <a:xfrm>
              <a:off x="0" y="-76200"/>
              <a:ext cx="4274726" cy="428830"/>
            </a:xfrm>
            <a:prstGeom prst="rect">
              <a:avLst/>
            </a:prstGeom>
          </p:spPr>
          <p:txBody>
            <a:bodyPr anchor="ctr" rtlCol="false" tIns="50800" lIns="50800" bIns="50800" rIns="50800"/>
            <a:lstStyle/>
            <a:p>
              <a:pPr algn="ctr">
                <a:lnSpc>
                  <a:spcPts val="3600"/>
                </a:lnSpc>
              </a:pPr>
            </a:p>
          </p:txBody>
        </p:sp>
      </p:grpSp>
      <p:sp>
        <p:nvSpPr>
          <p:cNvPr name="TextBox 7" id="7"/>
          <p:cNvSpPr txBox="true"/>
          <p:nvPr/>
        </p:nvSpPr>
        <p:spPr>
          <a:xfrm rot="0">
            <a:off x="1204192" y="2955181"/>
            <a:ext cx="15879616" cy="9074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M Sans"/>
              </a:rPr>
              <a:t>Eliminate categorical variables with an excessive number of categories and numerical variables with unique values across the entire dataset.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TextBox 2" id="2"/>
          <p:cNvSpPr txBox="true"/>
          <p:nvPr/>
        </p:nvSpPr>
        <p:spPr>
          <a:xfrm rot="0">
            <a:off x="3841110" y="5294454"/>
            <a:ext cx="10605780" cy="1714500"/>
          </a:xfrm>
          <a:prstGeom prst="rect">
            <a:avLst/>
          </a:prstGeom>
        </p:spPr>
        <p:txBody>
          <a:bodyPr anchor="t" rtlCol="false" tIns="0" lIns="0" bIns="0" rIns="0">
            <a:spAutoFit/>
          </a:bodyPr>
          <a:lstStyle/>
          <a:p>
            <a:pPr algn="ctr" marL="0" indent="0" lvl="0">
              <a:lnSpc>
                <a:spcPts val="13560"/>
              </a:lnSpc>
              <a:spcBef>
                <a:spcPct val="0"/>
              </a:spcBef>
            </a:pPr>
            <a:r>
              <a:rPr lang="en-US" sz="11300">
                <a:solidFill>
                  <a:srgbClr val="FFAF00"/>
                </a:solidFill>
                <a:latin typeface="Roca One"/>
              </a:rPr>
              <a:t>Data Analysis</a:t>
            </a:r>
          </a:p>
        </p:txBody>
      </p:sp>
      <p:sp>
        <p:nvSpPr>
          <p:cNvPr name="Freeform 3" id="3"/>
          <p:cNvSpPr/>
          <p:nvPr/>
        </p:nvSpPr>
        <p:spPr>
          <a:xfrm flipH="false" flipV="false" rot="0">
            <a:off x="14442144" y="4733417"/>
            <a:ext cx="3845856" cy="5553583"/>
          </a:xfrm>
          <a:custGeom>
            <a:avLst/>
            <a:gdLst/>
            <a:ahLst/>
            <a:cxnLst/>
            <a:rect r="r" b="b" t="t" l="l"/>
            <a:pathLst>
              <a:path h="5553583" w="3845856">
                <a:moveTo>
                  <a:pt x="0" y="0"/>
                </a:moveTo>
                <a:lnTo>
                  <a:pt x="3845856" y="0"/>
                </a:lnTo>
                <a:lnTo>
                  <a:pt x="3845856" y="5553583"/>
                </a:lnTo>
                <a:lnTo>
                  <a:pt x="0" y="5553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0" y="5143500"/>
            <a:ext cx="18288000" cy="0"/>
          </a:xfrm>
          <a:prstGeom prst="line">
            <a:avLst/>
          </a:prstGeom>
          <a:ln cap="rnd" w="9525">
            <a:solidFill>
              <a:srgbClr val="000000">
                <a:alpha val="29804"/>
              </a:srgbClr>
            </a:solidFill>
            <a:prstDash val="solid"/>
            <a:headEnd type="none" len="sm" w="sm"/>
            <a:tailEnd type="none" len="sm" w="sm"/>
          </a:ln>
        </p:spPr>
      </p:sp>
      <p:sp>
        <p:nvSpPr>
          <p:cNvPr name="Freeform 5" id="5"/>
          <p:cNvSpPr/>
          <p:nvPr/>
        </p:nvSpPr>
        <p:spPr>
          <a:xfrm flipH="true" flipV="false" rot="0">
            <a:off x="3011" y="4744619"/>
            <a:ext cx="3838099" cy="5542381"/>
          </a:xfrm>
          <a:custGeom>
            <a:avLst/>
            <a:gdLst/>
            <a:ahLst/>
            <a:cxnLst/>
            <a:rect r="r" b="b" t="t" l="l"/>
            <a:pathLst>
              <a:path h="5542381" w="3838099">
                <a:moveTo>
                  <a:pt x="3838099" y="0"/>
                </a:moveTo>
                <a:lnTo>
                  <a:pt x="0" y="0"/>
                </a:lnTo>
                <a:lnTo>
                  <a:pt x="0" y="5542381"/>
                </a:lnTo>
                <a:lnTo>
                  <a:pt x="3838099" y="5542381"/>
                </a:lnTo>
                <a:lnTo>
                  <a:pt x="38380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6583391" y="-6583391"/>
            <a:ext cx="5121218" cy="18288000"/>
          </a:xfrm>
          <a:custGeom>
            <a:avLst/>
            <a:gdLst/>
            <a:ahLst/>
            <a:cxnLst/>
            <a:rect r="r" b="b" t="t" l="l"/>
            <a:pathLst>
              <a:path h="18288000" w="5121218">
                <a:moveTo>
                  <a:pt x="0" y="0"/>
                </a:moveTo>
                <a:lnTo>
                  <a:pt x="5121218" y="0"/>
                </a:lnTo>
                <a:lnTo>
                  <a:pt x="5121218" y="18288000"/>
                </a:lnTo>
                <a:lnTo>
                  <a:pt x="0" y="18288000"/>
                </a:lnTo>
                <a:lnTo>
                  <a:pt x="0" y="0"/>
                </a:lnTo>
                <a:close/>
              </a:path>
            </a:pathLst>
          </a:custGeom>
          <a:blipFill>
            <a:blip r:embed="rId4"/>
            <a:stretch>
              <a:fillRect l="-46125" t="0" r="-460129" b="-13215"/>
            </a:stretch>
          </a:blipFill>
        </p:spPr>
      </p:sp>
      <p:sp>
        <p:nvSpPr>
          <p:cNvPr name="TextBox 7" id="7"/>
          <p:cNvSpPr txBox="true"/>
          <p:nvPr/>
        </p:nvSpPr>
        <p:spPr>
          <a:xfrm rot="0">
            <a:off x="3117059" y="3728094"/>
            <a:ext cx="12053882" cy="1415406"/>
          </a:xfrm>
          <a:prstGeom prst="rect">
            <a:avLst/>
          </a:prstGeom>
        </p:spPr>
        <p:txBody>
          <a:bodyPr anchor="t" rtlCol="false" tIns="0" lIns="0" bIns="0" rIns="0">
            <a:spAutoFit/>
          </a:bodyPr>
          <a:lstStyle/>
          <a:p>
            <a:pPr algn="ctr">
              <a:lnSpc>
                <a:spcPts val="10478"/>
              </a:lnSpc>
            </a:pPr>
            <a:r>
              <a:rPr lang="en-US" sz="11266">
                <a:solidFill>
                  <a:srgbClr val="FFFBED"/>
                </a:solidFill>
                <a:latin typeface="Roca One Bold"/>
              </a:rPr>
              <a:t>Exploratory</a:t>
            </a:r>
          </a:p>
        </p:txBody>
      </p:sp>
      <p:sp>
        <p:nvSpPr>
          <p:cNvPr name="Freeform 8" id="8"/>
          <p:cNvSpPr/>
          <p:nvPr/>
        </p:nvSpPr>
        <p:spPr>
          <a:xfrm flipH="false" flipV="false" rot="0">
            <a:off x="382678" y="375357"/>
            <a:ext cx="994954" cy="994954"/>
          </a:xfrm>
          <a:custGeom>
            <a:avLst/>
            <a:gdLst/>
            <a:ahLst/>
            <a:cxnLst/>
            <a:rect r="r" b="b" t="t" l="l"/>
            <a:pathLst>
              <a:path h="994954" w="994954">
                <a:moveTo>
                  <a:pt x="0" y="0"/>
                </a:moveTo>
                <a:lnTo>
                  <a:pt x="994953" y="0"/>
                </a:lnTo>
                <a:lnTo>
                  <a:pt x="994953" y="994954"/>
                </a:lnTo>
                <a:lnTo>
                  <a:pt x="0" y="99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77631" y="1028700"/>
            <a:ext cx="779642" cy="779642"/>
          </a:xfrm>
          <a:custGeom>
            <a:avLst/>
            <a:gdLst/>
            <a:ahLst/>
            <a:cxnLst/>
            <a:rect r="r" b="b" t="t" l="l"/>
            <a:pathLst>
              <a:path h="779642" w="779642">
                <a:moveTo>
                  <a:pt x="0" y="0"/>
                </a:moveTo>
                <a:lnTo>
                  <a:pt x="779643" y="0"/>
                </a:lnTo>
                <a:lnTo>
                  <a:pt x="779643" y="779642"/>
                </a:lnTo>
                <a:lnTo>
                  <a:pt x="0" y="779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7020480" y="375357"/>
            <a:ext cx="994954" cy="994954"/>
          </a:xfrm>
          <a:custGeom>
            <a:avLst/>
            <a:gdLst/>
            <a:ahLst/>
            <a:cxnLst/>
            <a:rect r="r" b="b" t="t" l="l"/>
            <a:pathLst>
              <a:path h="994954" w="994954">
                <a:moveTo>
                  <a:pt x="994954" y="0"/>
                </a:moveTo>
                <a:lnTo>
                  <a:pt x="0" y="0"/>
                </a:lnTo>
                <a:lnTo>
                  <a:pt x="0" y="994954"/>
                </a:lnTo>
                <a:lnTo>
                  <a:pt x="994954" y="994954"/>
                </a:lnTo>
                <a:lnTo>
                  <a:pt x="9949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240838" y="1028700"/>
            <a:ext cx="779642" cy="779642"/>
          </a:xfrm>
          <a:custGeom>
            <a:avLst/>
            <a:gdLst/>
            <a:ahLst/>
            <a:cxnLst/>
            <a:rect r="r" b="b" t="t" l="l"/>
            <a:pathLst>
              <a:path h="779642" w="779642">
                <a:moveTo>
                  <a:pt x="779642" y="0"/>
                </a:moveTo>
                <a:lnTo>
                  <a:pt x="0" y="0"/>
                </a:lnTo>
                <a:lnTo>
                  <a:pt x="0" y="779642"/>
                </a:lnTo>
                <a:lnTo>
                  <a:pt x="779642" y="779642"/>
                </a:lnTo>
                <a:lnTo>
                  <a:pt x="77964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888930" y="3622204"/>
            <a:ext cx="994954" cy="994954"/>
          </a:xfrm>
          <a:custGeom>
            <a:avLst/>
            <a:gdLst/>
            <a:ahLst/>
            <a:cxnLst/>
            <a:rect r="r" b="b" t="t" l="l"/>
            <a:pathLst>
              <a:path h="994954" w="994954">
                <a:moveTo>
                  <a:pt x="0" y="0"/>
                </a:moveTo>
                <a:lnTo>
                  <a:pt x="994954" y="0"/>
                </a:lnTo>
                <a:lnTo>
                  <a:pt x="994954" y="994953"/>
                </a:lnTo>
                <a:lnTo>
                  <a:pt x="0" y="994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4"/>
            <a:stretch>
              <a:fillRect l="0" t="-22152" r="0" b="-302875"/>
            </a:stretch>
          </a:blipFill>
        </p:spPr>
      </p:sp>
      <p:sp>
        <p:nvSpPr>
          <p:cNvPr name="AutoShape 4" id="4"/>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5" id="5"/>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6" id="6"/>
          <p:cNvGrpSpPr/>
          <p:nvPr/>
        </p:nvGrpSpPr>
        <p:grpSpPr>
          <a:xfrm rot="0">
            <a:off x="17560152" y="8095113"/>
            <a:ext cx="1163187" cy="11631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965900" y="3637408"/>
            <a:ext cx="8778696" cy="5620892"/>
          </a:xfrm>
          <a:custGeom>
            <a:avLst/>
            <a:gdLst/>
            <a:ahLst/>
            <a:cxnLst/>
            <a:rect r="r" b="b" t="t" l="l"/>
            <a:pathLst>
              <a:path h="5620892" w="8778696">
                <a:moveTo>
                  <a:pt x="0" y="0"/>
                </a:moveTo>
                <a:lnTo>
                  <a:pt x="8778696" y="0"/>
                </a:lnTo>
                <a:lnTo>
                  <a:pt x="8778696" y="5620892"/>
                </a:lnTo>
                <a:lnTo>
                  <a:pt x="0" y="5620892"/>
                </a:lnTo>
                <a:lnTo>
                  <a:pt x="0" y="0"/>
                </a:lnTo>
                <a:close/>
              </a:path>
            </a:pathLst>
          </a:custGeom>
          <a:blipFill>
            <a:blip r:embed="rId7"/>
            <a:stretch>
              <a:fillRect l="0" t="0" r="0" b="0"/>
            </a:stretch>
          </a:blipFill>
        </p:spPr>
      </p:sp>
      <p:sp>
        <p:nvSpPr>
          <p:cNvPr name="TextBox 11" id="11"/>
          <p:cNvSpPr txBox="true"/>
          <p:nvPr/>
        </p:nvSpPr>
        <p:spPr>
          <a:xfrm rot="0">
            <a:off x="2027425" y="3612679"/>
            <a:ext cx="4825827" cy="325402"/>
          </a:xfrm>
          <a:prstGeom prst="rect">
            <a:avLst/>
          </a:prstGeom>
        </p:spPr>
        <p:txBody>
          <a:bodyPr anchor="t" rtlCol="false" tIns="0" lIns="0" bIns="0" rIns="0">
            <a:spAutoFit/>
          </a:bodyPr>
          <a:lstStyle/>
          <a:p>
            <a:pPr marL="0" indent="0" lvl="0">
              <a:lnSpc>
                <a:spcPts val="2766"/>
              </a:lnSpc>
              <a:spcBef>
                <a:spcPct val="0"/>
              </a:spcBef>
            </a:pPr>
            <a:r>
              <a:rPr lang="en-US" sz="2127">
                <a:solidFill>
                  <a:srgbClr val="000000"/>
                </a:solidFill>
                <a:latin typeface="Open Sauce Bold"/>
              </a:rPr>
              <a:t>Count Values for Each Categories</a:t>
            </a:r>
          </a:p>
        </p:txBody>
      </p:sp>
      <p:sp>
        <p:nvSpPr>
          <p:cNvPr name="TextBox 12" id="12"/>
          <p:cNvSpPr txBox="true"/>
          <p:nvPr/>
        </p:nvSpPr>
        <p:spPr>
          <a:xfrm rot="0">
            <a:off x="1646061" y="916442"/>
            <a:ext cx="14995878" cy="1428750"/>
          </a:xfrm>
          <a:prstGeom prst="rect">
            <a:avLst/>
          </a:prstGeom>
        </p:spPr>
        <p:txBody>
          <a:bodyPr anchor="t" rtlCol="false" tIns="0" lIns="0" bIns="0" rIns="0">
            <a:spAutoFit/>
          </a:bodyPr>
          <a:lstStyle/>
          <a:p>
            <a:pPr algn="ctr" marL="0" indent="0" lvl="0">
              <a:lnSpc>
                <a:spcPts val="11279"/>
              </a:lnSpc>
              <a:spcBef>
                <a:spcPct val="0"/>
              </a:spcBef>
            </a:pPr>
            <a:r>
              <a:rPr lang="en-US" sz="9399">
                <a:solidFill>
                  <a:srgbClr val="D34A24"/>
                </a:solidFill>
                <a:latin typeface="Roca One Bold"/>
              </a:rPr>
              <a:t>Loan Status </a:t>
            </a:r>
            <a:r>
              <a:rPr lang="en-US" sz="9399">
                <a:solidFill>
                  <a:srgbClr val="3C7F72"/>
                </a:solidFill>
                <a:latin typeface="Roca One Bold"/>
              </a:rPr>
              <a:t>Categorizing</a:t>
            </a:r>
          </a:p>
        </p:txBody>
      </p:sp>
      <p:sp>
        <p:nvSpPr>
          <p:cNvPr name="TextBox 13" id="13"/>
          <p:cNvSpPr txBox="true"/>
          <p:nvPr/>
        </p:nvSpPr>
        <p:spPr>
          <a:xfrm rot="0">
            <a:off x="2027425" y="4053006"/>
            <a:ext cx="5645641" cy="5187315"/>
          </a:xfrm>
          <a:prstGeom prst="rect">
            <a:avLst/>
          </a:prstGeom>
        </p:spPr>
        <p:txBody>
          <a:bodyPr anchor="t" rtlCol="false" tIns="0" lIns="0" bIns="0" rIns="0">
            <a:spAutoFit/>
          </a:bodyPr>
          <a:lstStyle/>
          <a:p>
            <a:pPr>
              <a:lnSpc>
                <a:spcPts val="3150"/>
              </a:lnSpc>
              <a:spcBef>
                <a:spcPct val="0"/>
              </a:spcBef>
            </a:pPr>
            <a:r>
              <a:rPr lang="en-US" sz="2100">
                <a:solidFill>
                  <a:srgbClr val="000000"/>
                </a:solidFill>
                <a:latin typeface="Open Sauce"/>
              </a:rPr>
              <a:t>Based on the loan status categories provided, loans are commonly categorized as either </a:t>
            </a:r>
            <a:r>
              <a:rPr lang="en-US" sz="2100">
                <a:solidFill>
                  <a:srgbClr val="1B443C"/>
                </a:solidFill>
                <a:latin typeface="Open Sauce Bold"/>
              </a:rPr>
              <a:t>"good"</a:t>
            </a:r>
            <a:r>
              <a:rPr lang="en-US" sz="2100">
                <a:solidFill>
                  <a:srgbClr val="000000"/>
                </a:solidFill>
                <a:latin typeface="Open Sauce"/>
              </a:rPr>
              <a:t> or </a:t>
            </a:r>
            <a:r>
              <a:rPr lang="en-US" sz="2100">
                <a:solidFill>
                  <a:srgbClr val="992800"/>
                </a:solidFill>
                <a:latin typeface="Open Sauce Bold"/>
              </a:rPr>
              <a:t>"bad"</a:t>
            </a:r>
            <a:r>
              <a:rPr lang="en-US" sz="2100">
                <a:solidFill>
                  <a:srgbClr val="000000"/>
                </a:solidFill>
                <a:latin typeface="Open Sauce"/>
              </a:rPr>
              <a:t> based on their repayment status.</a:t>
            </a:r>
          </a:p>
          <a:p>
            <a:pPr>
              <a:lnSpc>
                <a:spcPts val="3150"/>
              </a:lnSpc>
              <a:spcBef>
                <a:spcPct val="0"/>
              </a:spcBef>
            </a:pPr>
          </a:p>
          <a:p>
            <a:pPr>
              <a:lnSpc>
                <a:spcPts val="3150"/>
              </a:lnSpc>
              <a:spcBef>
                <a:spcPct val="0"/>
              </a:spcBef>
            </a:pPr>
            <a:r>
              <a:rPr lang="en-US" sz="2100">
                <a:solidFill>
                  <a:srgbClr val="3C7F72"/>
                </a:solidFill>
                <a:latin typeface="Open Sauce Bold"/>
              </a:rPr>
              <a:t>Good Loans</a:t>
            </a:r>
            <a:r>
              <a:rPr lang="en-US" sz="2100">
                <a:solidFill>
                  <a:srgbClr val="000000"/>
                </a:solidFill>
                <a:latin typeface="Open Sauce Bold"/>
              </a:rPr>
              <a:t>:</a:t>
            </a:r>
            <a:r>
              <a:rPr lang="en-US" sz="2100">
                <a:solidFill>
                  <a:srgbClr val="000000"/>
                </a:solidFill>
                <a:latin typeface="Open Sauce"/>
              </a:rPr>
              <a:t> “Current”, “Fully Paid”, “Does not meet the credit policy. Status:Fully Paid”</a:t>
            </a:r>
          </a:p>
          <a:p>
            <a:pPr>
              <a:lnSpc>
                <a:spcPts val="3150"/>
              </a:lnSpc>
              <a:spcBef>
                <a:spcPct val="0"/>
              </a:spcBef>
            </a:pPr>
          </a:p>
          <a:p>
            <a:pPr>
              <a:lnSpc>
                <a:spcPts val="3150"/>
              </a:lnSpc>
              <a:spcBef>
                <a:spcPct val="0"/>
              </a:spcBef>
            </a:pPr>
            <a:r>
              <a:rPr lang="en-US" sz="2100">
                <a:solidFill>
                  <a:srgbClr val="992800"/>
                </a:solidFill>
                <a:latin typeface="Open Sauce Bold"/>
              </a:rPr>
              <a:t>Bad Loans:</a:t>
            </a:r>
            <a:r>
              <a:rPr lang="en-US" sz="2100">
                <a:solidFill>
                  <a:srgbClr val="000000"/>
                </a:solidFill>
                <a:latin typeface="Open Sauce"/>
              </a:rPr>
              <a:t> “Charged Off”, “Late (31-120 days)”, “In Grace Period”, “Late (16-30 days)”, “Default”, “Does not meet the credit policy. Status:Charged Off”</a:t>
            </a:r>
          </a:p>
        </p:txBody>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888930" y="3622204"/>
            <a:ext cx="994954" cy="994954"/>
          </a:xfrm>
          <a:custGeom>
            <a:avLst/>
            <a:gdLst/>
            <a:ahLst/>
            <a:cxnLst/>
            <a:rect r="r" b="b" t="t" l="l"/>
            <a:pathLst>
              <a:path h="994954" w="994954">
                <a:moveTo>
                  <a:pt x="0" y="0"/>
                </a:moveTo>
                <a:lnTo>
                  <a:pt x="994954" y="0"/>
                </a:lnTo>
                <a:lnTo>
                  <a:pt x="994954" y="994953"/>
                </a:lnTo>
                <a:lnTo>
                  <a:pt x="0" y="994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4"/>
            <a:stretch>
              <a:fillRect l="0" t="-22152" r="0" b="-302875"/>
            </a:stretch>
          </a:blipFill>
        </p:spPr>
      </p:sp>
      <p:sp>
        <p:nvSpPr>
          <p:cNvPr name="AutoShape 4" id="4"/>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5" id="5"/>
          <p:cNvSpPr/>
          <p:nvPr/>
        </p:nvSpPr>
        <p:spPr>
          <a:xfrm rot="0">
            <a:off x="-254673" y="2726192"/>
            <a:ext cx="19102145" cy="0"/>
          </a:xfrm>
          <a:prstGeom prst="line">
            <a:avLst/>
          </a:prstGeom>
          <a:ln cap="flat" w="38100">
            <a:solidFill>
              <a:srgbClr val="3C7F72"/>
            </a:solidFill>
            <a:prstDash val="solid"/>
            <a:headEnd type="none" len="sm" w="sm"/>
            <a:tailEnd type="none" len="sm" w="sm"/>
          </a:ln>
        </p:spPr>
      </p:sp>
      <p:grpSp>
        <p:nvGrpSpPr>
          <p:cNvPr name="Group 6" id="6"/>
          <p:cNvGrpSpPr/>
          <p:nvPr/>
        </p:nvGrpSpPr>
        <p:grpSpPr>
          <a:xfrm rot="0">
            <a:off x="17560152" y="8095113"/>
            <a:ext cx="1163187" cy="11631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27425" y="5496474"/>
            <a:ext cx="14614514" cy="3563460"/>
          </a:xfrm>
          <a:custGeom>
            <a:avLst/>
            <a:gdLst/>
            <a:ahLst/>
            <a:cxnLst/>
            <a:rect r="r" b="b" t="t" l="l"/>
            <a:pathLst>
              <a:path h="3563460" w="14614514">
                <a:moveTo>
                  <a:pt x="0" y="0"/>
                </a:moveTo>
                <a:lnTo>
                  <a:pt x="14614514" y="0"/>
                </a:lnTo>
                <a:lnTo>
                  <a:pt x="14614514" y="3563460"/>
                </a:lnTo>
                <a:lnTo>
                  <a:pt x="0" y="3563460"/>
                </a:lnTo>
                <a:lnTo>
                  <a:pt x="0" y="0"/>
                </a:lnTo>
                <a:close/>
              </a:path>
            </a:pathLst>
          </a:custGeom>
          <a:blipFill>
            <a:blip r:embed="rId7"/>
            <a:stretch>
              <a:fillRect l="0" t="0" r="0" b="0"/>
            </a:stretch>
          </a:blipFill>
        </p:spPr>
      </p:sp>
      <p:sp>
        <p:nvSpPr>
          <p:cNvPr name="TextBox 11" id="11"/>
          <p:cNvSpPr txBox="true"/>
          <p:nvPr/>
        </p:nvSpPr>
        <p:spPr>
          <a:xfrm rot="0">
            <a:off x="2027425" y="3612679"/>
            <a:ext cx="4825827" cy="325402"/>
          </a:xfrm>
          <a:prstGeom prst="rect">
            <a:avLst/>
          </a:prstGeom>
        </p:spPr>
        <p:txBody>
          <a:bodyPr anchor="t" rtlCol="false" tIns="0" lIns="0" bIns="0" rIns="0">
            <a:spAutoFit/>
          </a:bodyPr>
          <a:lstStyle/>
          <a:p>
            <a:pPr marL="0" indent="0" lvl="0">
              <a:lnSpc>
                <a:spcPts val="2766"/>
              </a:lnSpc>
              <a:spcBef>
                <a:spcPct val="0"/>
              </a:spcBef>
            </a:pPr>
            <a:r>
              <a:rPr lang="en-US" sz="2127">
                <a:solidFill>
                  <a:srgbClr val="000000"/>
                </a:solidFill>
                <a:latin typeface="Open Sauce Bold"/>
              </a:rPr>
              <a:t>Categorize the Values</a:t>
            </a:r>
          </a:p>
        </p:txBody>
      </p:sp>
      <p:sp>
        <p:nvSpPr>
          <p:cNvPr name="TextBox 12" id="12"/>
          <p:cNvSpPr txBox="true"/>
          <p:nvPr/>
        </p:nvSpPr>
        <p:spPr>
          <a:xfrm rot="0">
            <a:off x="1646061" y="916442"/>
            <a:ext cx="14995878" cy="1428750"/>
          </a:xfrm>
          <a:prstGeom prst="rect">
            <a:avLst/>
          </a:prstGeom>
        </p:spPr>
        <p:txBody>
          <a:bodyPr anchor="t" rtlCol="false" tIns="0" lIns="0" bIns="0" rIns="0">
            <a:spAutoFit/>
          </a:bodyPr>
          <a:lstStyle/>
          <a:p>
            <a:pPr algn="ctr" marL="0" indent="0" lvl="0">
              <a:lnSpc>
                <a:spcPts val="11279"/>
              </a:lnSpc>
              <a:spcBef>
                <a:spcPct val="0"/>
              </a:spcBef>
            </a:pPr>
            <a:r>
              <a:rPr lang="en-US" sz="9399">
                <a:solidFill>
                  <a:srgbClr val="D34A24"/>
                </a:solidFill>
                <a:latin typeface="Roca One Bold"/>
              </a:rPr>
              <a:t>Loan Status </a:t>
            </a:r>
            <a:r>
              <a:rPr lang="en-US" sz="9399">
                <a:solidFill>
                  <a:srgbClr val="3C7F72"/>
                </a:solidFill>
                <a:latin typeface="Roca One Bold"/>
              </a:rPr>
              <a:t>Categorizing</a:t>
            </a:r>
          </a:p>
        </p:txBody>
      </p:sp>
      <p:sp>
        <p:nvSpPr>
          <p:cNvPr name="TextBox 13" id="13"/>
          <p:cNvSpPr txBox="true"/>
          <p:nvPr/>
        </p:nvSpPr>
        <p:spPr>
          <a:xfrm rot="0">
            <a:off x="2027425" y="4053006"/>
            <a:ext cx="14614514" cy="786765"/>
          </a:xfrm>
          <a:prstGeom prst="rect">
            <a:avLst/>
          </a:prstGeom>
        </p:spPr>
        <p:txBody>
          <a:bodyPr anchor="t" rtlCol="false" tIns="0" lIns="0" bIns="0" rIns="0">
            <a:spAutoFit/>
          </a:bodyPr>
          <a:lstStyle/>
          <a:p>
            <a:pPr>
              <a:lnSpc>
                <a:spcPts val="3150"/>
              </a:lnSpc>
              <a:spcBef>
                <a:spcPct val="0"/>
              </a:spcBef>
            </a:pPr>
            <a:r>
              <a:rPr lang="en-US" sz="2100">
                <a:solidFill>
                  <a:srgbClr val="000000"/>
                </a:solidFill>
                <a:latin typeface="Open Sauce"/>
              </a:rPr>
              <a:t>The loan_status is categorized into two categories, which are “Good” and “Bad”. As for the numerical variables, it categorized into 1 for “Bad” and 0 for “Good”</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337808" y="1028700"/>
            <a:ext cx="4578466"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Loan Status</a:t>
            </a:r>
          </a:p>
        </p:txBody>
      </p:sp>
      <p:sp>
        <p:nvSpPr>
          <p:cNvPr name="Freeform 7" id="7"/>
          <p:cNvSpPr/>
          <p:nvPr/>
        </p:nvSpPr>
        <p:spPr>
          <a:xfrm flipH="false" flipV="false" rot="0">
            <a:off x="2337808" y="2109751"/>
            <a:ext cx="13612383" cy="7420773"/>
          </a:xfrm>
          <a:custGeom>
            <a:avLst/>
            <a:gdLst/>
            <a:ahLst/>
            <a:cxnLst/>
            <a:rect r="r" b="b" t="t" l="l"/>
            <a:pathLst>
              <a:path h="7420773" w="13612383">
                <a:moveTo>
                  <a:pt x="0" y="0"/>
                </a:moveTo>
                <a:lnTo>
                  <a:pt x="13612384" y="0"/>
                </a:lnTo>
                <a:lnTo>
                  <a:pt x="13612384" y="7420773"/>
                </a:lnTo>
                <a:lnTo>
                  <a:pt x="0" y="7420773"/>
                </a:lnTo>
                <a:lnTo>
                  <a:pt x="0" y="0"/>
                </a:lnTo>
                <a:close/>
              </a:path>
            </a:pathLst>
          </a:custGeom>
          <a:blipFill>
            <a:blip r:embed="rId4"/>
            <a:stretch>
              <a:fillRect l="0" t="-4889" r="0" b="0"/>
            </a:stretch>
          </a:blipFill>
        </p:spPr>
      </p:sp>
      <p:grpSp>
        <p:nvGrpSpPr>
          <p:cNvPr name="Group 8" id="8"/>
          <p:cNvGrpSpPr/>
          <p:nvPr/>
        </p:nvGrpSpPr>
        <p:grpSpPr>
          <a:xfrm rot="0">
            <a:off x="8157753" y="5668044"/>
            <a:ext cx="9101547" cy="2090343"/>
            <a:chOff x="0" y="0"/>
            <a:chExt cx="2397115" cy="550543"/>
          </a:xfrm>
        </p:grpSpPr>
        <p:sp>
          <p:nvSpPr>
            <p:cNvPr name="Freeform 9" id="9"/>
            <p:cNvSpPr/>
            <p:nvPr/>
          </p:nvSpPr>
          <p:spPr>
            <a:xfrm flipH="false" flipV="false" rot="0">
              <a:off x="0" y="0"/>
              <a:ext cx="2397115" cy="550543"/>
            </a:xfrm>
            <a:custGeom>
              <a:avLst/>
              <a:gdLst/>
              <a:ahLst/>
              <a:cxnLst/>
              <a:rect r="r" b="b" t="t" l="l"/>
              <a:pathLst>
                <a:path h="550543" w="2397115">
                  <a:moveTo>
                    <a:pt x="0" y="0"/>
                  </a:moveTo>
                  <a:lnTo>
                    <a:pt x="2397115" y="0"/>
                  </a:lnTo>
                  <a:lnTo>
                    <a:pt x="2397115" y="550543"/>
                  </a:lnTo>
                  <a:lnTo>
                    <a:pt x="0" y="550543"/>
                  </a:lnTo>
                  <a:close/>
                </a:path>
              </a:pathLst>
            </a:custGeom>
            <a:solidFill>
              <a:srgbClr val="FFFFFF"/>
            </a:solidFill>
          </p:spPr>
        </p:sp>
        <p:sp>
          <p:nvSpPr>
            <p:cNvPr name="TextBox 10" id="10"/>
            <p:cNvSpPr txBox="true"/>
            <p:nvPr/>
          </p:nvSpPr>
          <p:spPr>
            <a:xfrm>
              <a:off x="0" y="-76200"/>
              <a:ext cx="2397115" cy="626743"/>
            </a:xfrm>
            <a:prstGeom prst="rect">
              <a:avLst/>
            </a:prstGeom>
          </p:spPr>
          <p:txBody>
            <a:bodyPr anchor="ctr" rtlCol="false" tIns="50800" lIns="50800" bIns="50800" rIns="50800"/>
            <a:lstStyle/>
            <a:p>
              <a:pPr algn="ctr">
                <a:lnSpc>
                  <a:spcPts val="3600"/>
                </a:lnSpc>
              </a:pPr>
            </a:p>
          </p:txBody>
        </p:sp>
      </p:grpSp>
      <p:sp>
        <p:nvSpPr>
          <p:cNvPr name="TextBox 11" id="11"/>
          <p:cNvSpPr txBox="true"/>
          <p:nvPr/>
        </p:nvSpPr>
        <p:spPr>
          <a:xfrm rot="0">
            <a:off x="8545913" y="6030591"/>
            <a:ext cx="8383682" cy="130810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The majority of loans are in the "Current" status. In terms of success, loans that are successfully repaid have a higher ratio compared to those that are overdue.</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5542" y="785213"/>
            <a:ext cx="11655419" cy="8716574"/>
          </a:xfrm>
          <a:custGeom>
            <a:avLst/>
            <a:gdLst/>
            <a:ahLst/>
            <a:cxnLst/>
            <a:rect r="r" b="b" t="t" l="l"/>
            <a:pathLst>
              <a:path h="8716574" w="11655419">
                <a:moveTo>
                  <a:pt x="0" y="0"/>
                </a:moveTo>
                <a:lnTo>
                  <a:pt x="11655419" y="0"/>
                </a:lnTo>
                <a:lnTo>
                  <a:pt x="11655419" y="8716574"/>
                </a:lnTo>
                <a:lnTo>
                  <a:pt x="0" y="8716574"/>
                </a:lnTo>
                <a:lnTo>
                  <a:pt x="0" y="0"/>
                </a:lnTo>
                <a:close/>
              </a:path>
            </a:pathLst>
          </a:custGeom>
          <a:blipFill>
            <a:blip r:embed="rId4"/>
            <a:stretch>
              <a:fillRect l="0" t="0" r="0" b="0"/>
            </a:stretch>
          </a:blipFill>
        </p:spPr>
      </p:sp>
      <p:sp>
        <p:nvSpPr>
          <p:cNvPr name="TextBox 7" id="7"/>
          <p:cNvSpPr txBox="true"/>
          <p:nvPr/>
        </p:nvSpPr>
        <p:spPr>
          <a:xfrm rot="0">
            <a:off x="13000736" y="1181248"/>
            <a:ext cx="4578466" cy="339090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Total Principal Received by Loan Status</a:t>
            </a:r>
          </a:p>
        </p:txBody>
      </p:sp>
      <p:sp>
        <p:nvSpPr>
          <p:cNvPr name="TextBox 8" id="8"/>
          <p:cNvSpPr txBox="true"/>
          <p:nvPr/>
        </p:nvSpPr>
        <p:spPr>
          <a:xfrm rot="0">
            <a:off x="13000736" y="4771242"/>
            <a:ext cx="4300423" cy="4334510"/>
          </a:xfrm>
          <a:prstGeom prst="rect">
            <a:avLst/>
          </a:prstGeom>
        </p:spPr>
        <p:txBody>
          <a:bodyPr anchor="t" rtlCol="false" tIns="0" lIns="0" bIns="0" rIns="0">
            <a:spAutoFit/>
          </a:bodyPr>
          <a:lstStyle/>
          <a:p>
            <a:pPr>
              <a:lnSpc>
                <a:spcPts val="2859"/>
              </a:lnSpc>
              <a:spcBef>
                <a:spcPct val="0"/>
              </a:spcBef>
            </a:pPr>
            <a:r>
              <a:rPr lang="en-US" sz="2199">
                <a:solidFill>
                  <a:srgbClr val="191919"/>
                </a:solidFill>
                <a:latin typeface="Open Sauce"/>
              </a:rPr>
              <a:t>The term "Principal" refers to the principal amount of the loan extended to the borrower. In other words, it is the original sum of money borrowed. </a:t>
            </a:r>
          </a:p>
          <a:p>
            <a:pPr>
              <a:lnSpc>
                <a:spcPts val="2859"/>
              </a:lnSpc>
              <a:spcBef>
                <a:spcPct val="0"/>
              </a:spcBef>
            </a:pPr>
          </a:p>
          <a:p>
            <a:pPr>
              <a:lnSpc>
                <a:spcPts val="2859"/>
              </a:lnSpc>
              <a:spcBef>
                <a:spcPct val="0"/>
              </a:spcBef>
            </a:pPr>
            <a:r>
              <a:rPr lang="en-US" sz="2199">
                <a:solidFill>
                  <a:srgbClr val="191919"/>
                </a:solidFill>
                <a:latin typeface="Open Sauce"/>
              </a:rPr>
              <a:t>Majority of the "Bad Loan" often struggle to repay the principal amount by the due date, as evident from the distribution of payments showed.</a:t>
            </a:r>
          </a:p>
          <a:p>
            <a:pPr>
              <a:lnSpc>
                <a:spcPts val="2859"/>
              </a:lnSpc>
              <a:spcBef>
                <a:spcPct val="0"/>
              </a:spcBef>
            </a:pP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5542" y="785213"/>
            <a:ext cx="11655419" cy="8716574"/>
          </a:xfrm>
          <a:custGeom>
            <a:avLst/>
            <a:gdLst/>
            <a:ahLst/>
            <a:cxnLst/>
            <a:rect r="r" b="b" t="t" l="l"/>
            <a:pathLst>
              <a:path h="8716574" w="11655419">
                <a:moveTo>
                  <a:pt x="0" y="0"/>
                </a:moveTo>
                <a:lnTo>
                  <a:pt x="11655419" y="0"/>
                </a:lnTo>
                <a:lnTo>
                  <a:pt x="11655419" y="8716574"/>
                </a:lnTo>
                <a:lnTo>
                  <a:pt x="0" y="8716574"/>
                </a:lnTo>
                <a:lnTo>
                  <a:pt x="0" y="0"/>
                </a:lnTo>
                <a:close/>
              </a:path>
            </a:pathLst>
          </a:custGeom>
          <a:blipFill>
            <a:blip r:embed="rId4"/>
            <a:stretch>
              <a:fillRect l="-1200" t="0" r="-1200" b="0"/>
            </a:stretch>
          </a:blipFill>
        </p:spPr>
      </p:sp>
      <p:sp>
        <p:nvSpPr>
          <p:cNvPr name="TextBox 7" id="7"/>
          <p:cNvSpPr txBox="true"/>
          <p:nvPr/>
        </p:nvSpPr>
        <p:spPr>
          <a:xfrm rot="0">
            <a:off x="13000736" y="1181248"/>
            <a:ext cx="4578466" cy="339090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Charged Off Recoveries by Loan Status</a:t>
            </a:r>
          </a:p>
        </p:txBody>
      </p:sp>
      <p:sp>
        <p:nvSpPr>
          <p:cNvPr name="TextBox 8" id="8"/>
          <p:cNvSpPr txBox="true"/>
          <p:nvPr/>
        </p:nvSpPr>
        <p:spPr>
          <a:xfrm rot="0">
            <a:off x="13000736" y="4771242"/>
            <a:ext cx="4300423" cy="324866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Charged-off loan recoveries represent the uncollectible total after the due date. </a:t>
            </a:r>
          </a:p>
          <a:p>
            <a:pPr>
              <a:lnSpc>
                <a:spcPts val="2859"/>
              </a:lnSpc>
            </a:pPr>
          </a:p>
          <a:p>
            <a:pPr>
              <a:lnSpc>
                <a:spcPts val="2859"/>
              </a:lnSpc>
              <a:spcBef>
                <a:spcPct val="0"/>
              </a:spcBef>
            </a:pPr>
            <a:r>
              <a:rPr lang="en-US" sz="2199">
                <a:solidFill>
                  <a:srgbClr val="191919"/>
                </a:solidFill>
                <a:latin typeface="Open Sauce"/>
              </a:rPr>
              <a:t>Borrowers may sell the debt to another company, indicating that individuals with poor loan statuses primarily face charged-off recoveries.</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74154" y="884294"/>
            <a:ext cx="11874132" cy="8518412"/>
          </a:xfrm>
          <a:custGeom>
            <a:avLst/>
            <a:gdLst/>
            <a:ahLst/>
            <a:cxnLst/>
            <a:rect r="r" b="b" t="t" l="l"/>
            <a:pathLst>
              <a:path h="8518412" w="11874132">
                <a:moveTo>
                  <a:pt x="0" y="0"/>
                </a:moveTo>
                <a:lnTo>
                  <a:pt x="11874132" y="0"/>
                </a:lnTo>
                <a:lnTo>
                  <a:pt x="11874132" y="8518412"/>
                </a:lnTo>
                <a:lnTo>
                  <a:pt x="0" y="8518412"/>
                </a:lnTo>
                <a:lnTo>
                  <a:pt x="0" y="0"/>
                </a:lnTo>
                <a:close/>
              </a:path>
            </a:pathLst>
          </a:custGeom>
          <a:blipFill>
            <a:blip r:embed="rId4"/>
            <a:stretch>
              <a:fillRect l="-91" t="-433" r="0" b="-433"/>
            </a:stretch>
          </a:blipFill>
        </p:spPr>
      </p:sp>
      <p:sp>
        <p:nvSpPr>
          <p:cNvPr name="TextBox 7" id="7"/>
          <p:cNvSpPr txBox="true"/>
          <p:nvPr/>
        </p:nvSpPr>
        <p:spPr>
          <a:xfrm rot="0">
            <a:off x="13000736" y="2416405"/>
            <a:ext cx="4578466" cy="169545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Bold"/>
              </a:rPr>
              <a:t>Grade by Loan Status</a:t>
            </a:r>
          </a:p>
        </p:txBody>
      </p:sp>
      <p:sp>
        <p:nvSpPr>
          <p:cNvPr name="TextBox 8" id="8"/>
          <p:cNvSpPr txBox="true"/>
          <p:nvPr/>
        </p:nvSpPr>
        <p:spPr>
          <a:xfrm rot="0">
            <a:off x="13000736" y="4259985"/>
            <a:ext cx="4300423" cy="361061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M</a:t>
            </a:r>
            <a:r>
              <a:rPr lang="en-US" sz="2199">
                <a:solidFill>
                  <a:srgbClr val="191919"/>
                </a:solidFill>
                <a:latin typeface="Open Sauce"/>
              </a:rPr>
              <a:t>ost borrowers fall within the B, C, and D grades. </a:t>
            </a:r>
          </a:p>
          <a:p>
            <a:pPr>
              <a:lnSpc>
                <a:spcPts val="2859"/>
              </a:lnSpc>
            </a:pPr>
          </a:p>
          <a:p>
            <a:pPr>
              <a:lnSpc>
                <a:spcPts val="2859"/>
              </a:lnSpc>
              <a:spcBef>
                <a:spcPct val="0"/>
              </a:spcBef>
            </a:pPr>
            <a:r>
              <a:rPr lang="en-US" sz="2199">
                <a:solidFill>
                  <a:srgbClr val="191919"/>
                </a:solidFill>
                <a:latin typeface="Open Sauce"/>
              </a:rPr>
              <a:t>However, those with a Bad Loan Status tend to have an average grade of C-D, highlighting a contrast with the Good Loan Status borrowers who, on average, hold a B-C grade.</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74154" y="1056414"/>
            <a:ext cx="7945713" cy="5700194"/>
          </a:xfrm>
          <a:custGeom>
            <a:avLst/>
            <a:gdLst/>
            <a:ahLst/>
            <a:cxnLst/>
            <a:rect r="r" b="b" t="t" l="l"/>
            <a:pathLst>
              <a:path h="5700194" w="7945713">
                <a:moveTo>
                  <a:pt x="0" y="0"/>
                </a:moveTo>
                <a:lnTo>
                  <a:pt x="7945713" y="0"/>
                </a:lnTo>
                <a:lnTo>
                  <a:pt x="7945713" y="5700195"/>
                </a:lnTo>
                <a:lnTo>
                  <a:pt x="0" y="5700195"/>
                </a:lnTo>
                <a:lnTo>
                  <a:pt x="0" y="0"/>
                </a:lnTo>
                <a:close/>
              </a:path>
            </a:pathLst>
          </a:custGeom>
          <a:blipFill>
            <a:blip r:embed="rId4"/>
            <a:stretch>
              <a:fillRect l="-2776" t="0" r="-2776" b="0"/>
            </a:stretch>
          </a:blipFill>
        </p:spPr>
      </p:sp>
      <p:sp>
        <p:nvSpPr>
          <p:cNvPr name="Freeform 7" id="7"/>
          <p:cNvSpPr/>
          <p:nvPr/>
        </p:nvSpPr>
        <p:spPr>
          <a:xfrm flipH="false" flipV="false" rot="0">
            <a:off x="3467496" y="3263286"/>
            <a:ext cx="8779869" cy="5967300"/>
          </a:xfrm>
          <a:custGeom>
            <a:avLst/>
            <a:gdLst/>
            <a:ahLst/>
            <a:cxnLst/>
            <a:rect r="r" b="b" t="t" l="l"/>
            <a:pathLst>
              <a:path h="5967300" w="8779869">
                <a:moveTo>
                  <a:pt x="0" y="0"/>
                </a:moveTo>
                <a:lnTo>
                  <a:pt x="8779870" y="0"/>
                </a:lnTo>
                <a:lnTo>
                  <a:pt x="8779870" y="5967300"/>
                </a:lnTo>
                <a:lnTo>
                  <a:pt x="0" y="5967300"/>
                </a:lnTo>
                <a:lnTo>
                  <a:pt x="0" y="0"/>
                </a:lnTo>
                <a:close/>
              </a:path>
            </a:pathLst>
          </a:custGeom>
          <a:blipFill>
            <a:blip r:embed="rId5"/>
            <a:stretch>
              <a:fillRect l="0" t="0" r="0" b="0"/>
            </a:stretch>
          </a:blipFill>
        </p:spPr>
      </p:sp>
      <p:sp>
        <p:nvSpPr>
          <p:cNvPr name="TextBox 8" id="8"/>
          <p:cNvSpPr txBox="true"/>
          <p:nvPr/>
        </p:nvSpPr>
        <p:spPr>
          <a:xfrm rot="0">
            <a:off x="13000736" y="1873480"/>
            <a:ext cx="4578466" cy="169545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Bold"/>
              </a:rPr>
              <a:t>Loan Purpose</a:t>
            </a:r>
          </a:p>
        </p:txBody>
      </p:sp>
      <p:sp>
        <p:nvSpPr>
          <p:cNvPr name="TextBox 9" id="9"/>
          <p:cNvSpPr txBox="true"/>
          <p:nvPr/>
        </p:nvSpPr>
        <p:spPr>
          <a:xfrm rot="0">
            <a:off x="13000736" y="3717060"/>
            <a:ext cx="4300423" cy="469646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Over 50% of borrowers sought loans for debt consolidation, with common purposes including credit card repayment, home improvement, unspecified reasons, and major purchases. </a:t>
            </a:r>
          </a:p>
          <a:p>
            <a:pPr>
              <a:lnSpc>
                <a:spcPts val="2859"/>
              </a:lnSpc>
            </a:pPr>
          </a:p>
          <a:p>
            <a:pPr>
              <a:lnSpc>
                <a:spcPts val="2859"/>
              </a:lnSpc>
              <a:spcBef>
                <a:spcPct val="0"/>
              </a:spcBef>
            </a:pPr>
            <a:r>
              <a:rPr lang="en-US" sz="2199">
                <a:solidFill>
                  <a:srgbClr val="191919"/>
                </a:solidFill>
                <a:latin typeface="Open Sauce"/>
              </a:rPr>
              <a:t>Interestingly, even among those with a Bad Loan Status, over 50% similarly chose debt consolidation as their primary loan purpose.</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6015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4360894" y="368683"/>
            <a:ext cx="2060192" cy="20601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07"/>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1028700" y="1000125"/>
            <a:ext cx="10183569" cy="1428750"/>
          </a:xfrm>
          <a:prstGeom prst="rect">
            <a:avLst/>
          </a:prstGeom>
        </p:spPr>
        <p:txBody>
          <a:bodyPr anchor="t" rtlCol="false" tIns="0" lIns="0" bIns="0" rIns="0">
            <a:spAutoFit/>
          </a:bodyPr>
          <a:lstStyle/>
          <a:p>
            <a:pPr algn="just" marL="0" indent="0" lvl="0">
              <a:lnSpc>
                <a:spcPts val="11279"/>
              </a:lnSpc>
              <a:spcBef>
                <a:spcPct val="0"/>
              </a:spcBef>
            </a:pPr>
            <a:r>
              <a:rPr lang="en-US" sz="9399" u="none">
                <a:solidFill>
                  <a:srgbClr val="3C7F72"/>
                </a:solidFill>
                <a:latin typeface="Roca One Ultra-Bold"/>
              </a:rPr>
              <a:t>Project</a:t>
            </a:r>
          </a:p>
        </p:txBody>
      </p:sp>
      <p:sp>
        <p:nvSpPr>
          <p:cNvPr name="TextBox 9" id="9"/>
          <p:cNvSpPr txBox="true"/>
          <p:nvPr/>
        </p:nvSpPr>
        <p:spPr>
          <a:xfrm rot="0">
            <a:off x="1028700" y="4521035"/>
            <a:ext cx="15973049" cy="1308100"/>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M Sans"/>
              </a:rPr>
              <a:t>Credit Loan Risk Classification involves evaluating the likelihood of a borrower defaulting on a loan, be it ‘bad loan’ or ‘good loan’. It utilizes statistical models and machine learning algorithms to categorize borrowers into risk groups, aiding financial institutions in making informed lending decisions.</a:t>
            </a:r>
          </a:p>
        </p:txBody>
      </p:sp>
      <p:sp>
        <p:nvSpPr>
          <p:cNvPr name="TextBox 10" id="10"/>
          <p:cNvSpPr txBox="true"/>
          <p:nvPr/>
        </p:nvSpPr>
        <p:spPr>
          <a:xfrm rot="0">
            <a:off x="1028700" y="3919651"/>
            <a:ext cx="10183569" cy="406400"/>
          </a:xfrm>
          <a:prstGeom prst="rect">
            <a:avLst/>
          </a:prstGeom>
        </p:spPr>
        <p:txBody>
          <a:bodyPr anchor="t" rtlCol="false" tIns="0" lIns="0" bIns="0" rIns="0">
            <a:spAutoFit/>
          </a:bodyPr>
          <a:lstStyle/>
          <a:p>
            <a:pPr marL="0" indent="0" lvl="0">
              <a:lnSpc>
                <a:spcPts val="3249"/>
              </a:lnSpc>
              <a:spcBef>
                <a:spcPct val="0"/>
              </a:spcBef>
            </a:pPr>
            <a:r>
              <a:rPr lang="en-US" sz="2499">
                <a:solidFill>
                  <a:srgbClr val="000000"/>
                </a:solidFill>
                <a:latin typeface="DM Sans Bold"/>
              </a:rPr>
              <a:t>What is Credit Loan Risk Classification?</a:t>
            </a:r>
          </a:p>
        </p:txBody>
      </p:sp>
      <p:sp>
        <p:nvSpPr>
          <p:cNvPr name="TextBox 11" id="11"/>
          <p:cNvSpPr txBox="true"/>
          <p:nvPr/>
        </p:nvSpPr>
        <p:spPr>
          <a:xfrm rot="0">
            <a:off x="1028700" y="2271826"/>
            <a:ext cx="10183569" cy="1428750"/>
          </a:xfrm>
          <a:prstGeom prst="rect">
            <a:avLst/>
          </a:prstGeom>
        </p:spPr>
        <p:txBody>
          <a:bodyPr anchor="t" rtlCol="false" tIns="0" lIns="0" bIns="0" rIns="0">
            <a:spAutoFit/>
          </a:bodyPr>
          <a:lstStyle/>
          <a:p>
            <a:pPr algn="l" marL="0" indent="0" lvl="0">
              <a:lnSpc>
                <a:spcPts val="11279"/>
              </a:lnSpc>
              <a:spcBef>
                <a:spcPct val="0"/>
              </a:spcBef>
            </a:pPr>
            <a:r>
              <a:rPr lang="en-US" sz="9399" u="none">
                <a:solidFill>
                  <a:srgbClr val="D34A24"/>
                </a:solidFill>
                <a:latin typeface="Roca One"/>
              </a:rPr>
              <a:t>Overview</a:t>
            </a:r>
          </a:p>
        </p:txBody>
      </p:sp>
      <p:sp>
        <p:nvSpPr>
          <p:cNvPr name="TextBox 12" id="12"/>
          <p:cNvSpPr txBox="true"/>
          <p:nvPr/>
        </p:nvSpPr>
        <p:spPr>
          <a:xfrm rot="2570800">
            <a:off x="4809535" y="624352"/>
            <a:ext cx="1767591" cy="921622"/>
          </a:xfrm>
          <a:prstGeom prst="rect">
            <a:avLst/>
          </a:prstGeom>
        </p:spPr>
        <p:txBody>
          <a:bodyPr anchor="t" rtlCol="false" tIns="0" lIns="0" bIns="0" rIns="0">
            <a:spAutoFit/>
          </a:bodyPr>
          <a:lstStyle/>
          <a:p>
            <a:pPr algn="l" marL="0" indent="0" lvl="0">
              <a:lnSpc>
                <a:spcPts val="3080"/>
              </a:lnSpc>
              <a:spcBef>
                <a:spcPct val="0"/>
              </a:spcBef>
            </a:pPr>
            <a:r>
              <a:rPr lang="en-US" sz="2200" spc="250">
                <a:solidFill>
                  <a:srgbClr val="000000"/>
                </a:solidFill>
                <a:latin typeface="Open Sauce Bold"/>
              </a:rPr>
              <a:t>SHORT BRIEF</a:t>
            </a:r>
          </a:p>
        </p:txBody>
      </p:sp>
      <p:sp>
        <p:nvSpPr>
          <p:cNvPr name="Freeform 13" id="13"/>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4019983" y="771681"/>
            <a:ext cx="1667143" cy="726851"/>
          </a:xfrm>
          <a:custGeom>
            <a:avLst/>
            <a:gdLst/>
            <a:ahLst/>
            <a:cxnLst/>
            <a:rect r="r" b="b" t="t" l="l"/>
            <a:pathLst>
              <a:path h="726851" w="1667143">
                <a:moveTo>
                  <a:pt x="0" y="0"/>
                </a:moveTo>
                <a:lnTo>
                  <a:pt x="1667143" y="0"/>
                </a:lnTo>
                <a:lnTo>
                  <a:pt x="1667143" y="726851"/>
                </a:lnTo>
                <a:lnTo>
                  <a:pt x="0" y="726851"/>
                </a:lnTo>
                <a:lnTo>
                  <a:pt x="0" y="0"/>
                </a:lnTo>
                <a:close/>
              </a:path>
            </a:pathLst>
          </a:custGeom>
          <a:blipFill>
            <a:blip r:embed="rId4"/>
            <a:stretch>
              <a:fillRect l="0" t="0" r="0" b="0"/>
            </a:stretch>
          </a:blipFill>
        </p:spPr>
      </p:sp>
      <p:sp>
        <p:nvSpPr>
          <p:cNvPr name="Freeform 15" id="15"/>
          <p:cNvSpPr/>
          <p:nvPr/>
        </p:nvSpPr>
        <p:spPr>
          <a:xfrm flipH="false" flipV="false" rot="0">
            <a:off x="15783101" y="620897"/>
            <a:ext cx="1476199" cy="1028418"/>
          </a:xfrm>
          <a:custGeom>
            <a:avLst/>
            <a:gdLst/>
            <a:ahLst/>
            <a:cxnLst/>
            <a:rect r="r" b="b" t="t" l="l"/>
            <a:pathLst>
              <a:path h="1028418" w="1476199">
                <a:moveTo>
                  <a:pt x="0" y="0"/>
                </a:moveTo>
                <a:lnTo>
                  <a:pt x="1476199" y="0"/>
                </a:lnTo>
                <a:lnTo>
                  <a:pt x="1476199" y="1028419"/>
                </a:lnTo>
                <a:lnTo>
                  <a:pt x="0" y="1028419"/>
                </a:lnTo>
                <a:lnTo>
                  <a:pt x="0" y="0"/>
                </a:lnTo>
                <a:close/>
              </a:path>
            </a:pathLst>
          </a:custGeom>
          <a:blipFill>
            <a:blip r:embed="rId5"/>
            <a:stretch>
              <a:fillRect l="0" t="0" r="0" b="0"/>
            </a:stretch>
          </a:blipFill>
        </p:spPr>
      </p:sp>
      <p:sp>
        <p:nvSpPr>
          <p:cNvPr name="TextBox 16" id="16"/>
          <p:cNvSpPr txBox="true"/>
          <p:nvPr/>
        </p:nvSpPr>
        <p:spPr>
          <a:xfrm rot="0">
            <a:off x="1028700" y="6787013"/>
            <a:ext cx="15973049" cy="1746250"/>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M Sans"/>
              </a:rPr>
              <a:t>Risk classification is crucial in lending as it helps financial institutions identify and manage potential risks associated with loans. By categorizing borrowers based on their creditworthiness, lenders can optimize interest rates, set appropriate terms, and minimize the likelihood of defaults, thereby safeguarding their financial health.</a:t>
            </a:r>
          </a:p>
        </p:txBody>
      </p:sp>
      <p:sp>
        <p:nvSpPr>
          <p:cNvPr name="TextBox 17" id="17"/>
          <p:cNvSpPr txBox="true"/>
          <p:nvPr/>
        </p:nvSpPr>
        <p:spPr>
          <a:xfrm rot="0">
            <a:off x="1028700" y="6185629"/>
            <a:ext cx="10183569" cy="406400"/>
          </a:xfrm>
          <a:prstGeom prst="rect">
            <a:avLst/>
          </a:prstGeom>
        </p:spPr>
        <p:txBody>
          <a:bodyPr anchor="t" rtlCol="false" tIns="0" lIns="0" bIns="0" rIns="0">
            <a:spAutoFit/>
          </a:bodyPr>
          <a:lstStyle/>
          <a:p>
            <a:pPr marL="0" indent="0" lvl="0">
              <a:lnSpc>
                <a:spcPts val="3249"/>
              </a:lnSpc>
              <a:spcBef>
                <a:spcPct val="0"/>
              </a:spcBef>
            </a:pPr>
            <a:r>
              <a:rPr lang="en-US" sz="2499">
                <a:solidFill>
                  <a:srgbClr val="000000"/>
                </a:solidFill>
                <a:latin typeface="DM Sans Bold"/>
              </a:rPr>
              <a:t>Why is it important?</a:t>
            </a:r>
          </a:p>
        </p:txBody>
      </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2001" y="972682"/>
            <a:ext cx="7945713" cy="5867659"/>
          </a:xfrm>
          <a:custGeom>
            <a:avLst/>
            <a:gdLst/>
            <a:ahLst/>
            <a:cxnLst/>
            <a:rect r="r" b="b" t="t" l="l"/>
            <a:pathLst>
              <a:path h="5867659" w="7945713">
                <a:moveTo>
                  <a:pt x="0" y="0"/>
                </a:moveTo>
                <a:lnTo>
                  <a:pt x="7945713" y="0"/>
                </a:lnTo>
                <a:lnTo>
                  <a:pt x="7945713" y="5867659"/>
                </a:lnTo>
                <a:lnTo>
                  <a:pt x="0" y="5867659"/>
                </a:lnTo>
                <a:lnTo>
                  <a:pt x="0" y="0"/>
                </a:lnTo>
                <a:close/>
              </a:path>
            </a:pathLst>
          </a:custGeom>
          <a:blipFill>
            <a:blip r:embed="rId4"/>
            <a:stretch>
              <a:fillRect l="-155" t="0" r="-155" b="-2552"/>
            </a:stretch>
          </a:blipFill>
        </p:spPr>
      </p:sp>
      <p:sp>
        <p:nvSpPr>
          <p:cNvPr name="Freeform 7" id="7"/>
          <p:cNvSpPr/>
          <p:nvPr/>
        </p:nvSpPr>
        <p:spPr>
          <a:xfrm flipH="false" flipV="false" rot="0">
            <a:off x="3515343" y="3036013"/>
            <a:ext cx="8779869" cy="6278305"/>
          </a:xfrm>
          <a:custGeom>
            <a:avLst/>
            <a:gdLst/>
            <a:ahLst/>
            <a:cxnLst/>
            <a:rect r="r" b="b" t="t" l="l"/>
            <a:pathLst>
              <a:path h="6278305" w="8779869">
                <a:moveTo>
                  <a:pt x="0" y="0"/>
                </a:moveTo>
                <a:lnTo>
                  <a:pt x="8779870" y="0"/>
                </a:lnTo>
                <a:lnTo>
                  <a:pt x="8779870" y="6278305"/>
                </a:lnTo>
                <a:lnTo>
                  <a:pt x="0" y="6278305"/>
                </a:lnTo>
                <a:lnTo>
                  <a:pt x="0" y="0"/>
                </a:lnTo>
                <a:close/>
              </a:path>
            </a:pathLst>
          </a:custGeom>
          <a:blipFill>
            <a:blip r:embed="rId5"/>
            <a:stretch>
              <a:fillRect l="0" t="-312" r="0" b="-5266"/>
            </a:stretch>
          </a:blipFill>
        </p:spPr>
      </p:sp>
      <p:sp>
        <p:nvSpPr>
          <p:cNvPr name="TextBox 8" id="8"/>
          <p:cNvSpPr txBox="true"/>
          <p:nvPr/>
        </p:nvSpPr>
        <p:spPr>
          <a:xfrm rot="0">
            <a:off x="13000736" y="2032684"/>
            <a:ext cx="4578466" cy="2543175"/>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Bold"/>
              </a:rPr>
              <a:t>State and Territory of Origin</a:t>
            </a:r>
          </a:p>
        </p:txBody>
      </p:sp>
      <p:sp>
        <p:nvSpPr>
          <p:cNvPr name="TextBox 9" id="9"/>
          <p:cNvSpPr txBox="true"/>
          <p:nvPr/>
        </p:nvSpPr>
        <p:spPr>
          <a:xfrm rot="0">
            <a:off x="13000736" y="4643706"/>
            <a:ext cx="4300423" cy="361061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These two graphs highlight the dominant states and territories of origin for borrowers in taking out loans. </a:t>
            </a:r>
          </a:p>
          <a:p>
            <a:pPr>
              <a:lnSpc>
                <a:spcPts val="2859"/>
              </a:lnSpc>
            </a:pPr>
          </a:p>
          <a:p>
            <a:pPr>
              <a:lnSpc>
                <a:spcPts val="2859"/>
              </a:lnSpc>
            </a:pPr>
            <a:r>
              <a:rPr lang="en-US" sz="2199">
                <a:solidFill>
                  <a:srgbClr val="191919"/>
                </a:solidFill>
                <a:latin typeface="Open Sauce"/>
              </a:rPr>
              <a:t>Overall, and specifically among those with a Bad Loan Status, California led with 15%, followed by New York.</a:t>
            </a:r>
          </a:p>
          <a:p>
            <a:pPr>
              <a:lnSpc>
                <a:spcPts val="2859"/>
              </a:lnSpc>
              <a:spcBef>
                <a:spcPct val="0"/>
              </a:spcBef>
            </a:pPr>
          </a:p>
        </p:txBody>
      </p:sp>
    </p:spTree>
  </p:cSld>
  <p:clrMapOvr>
    <a:masterClrMapping/>
  </p:clrMapOvr>
  <p:transition spd="fast">
    <p:circl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8077" y="936726"/>
            <a:ext cx="7945713" cy="5867659"/>
          </a:xfrm>
          <a:custGeom>
            <a:avLst/>
            <a:gdLst/>
            <a:ahLst/>
            <a:cxnLst/>
            <a:rect r="r" b="b" t="t" l="l"/>
            <a:pathLst>
              <a:path h="5867659" w="7945713">
                <a:moveTo>
                  <a:pt x="0" y="0"/>
                </a:moveTo>
                <a:lnTo>
                  <a:pt x="7945713" y="0"/>
                </a:lnTo>
                <a:lnTo>
                  <a:pt x="7945713" y="5867659"/>
                </a:lnTo>
                <a:lnTo>
                  <a:pt x="0" y="5867659"/>
                </a:lnTo>
                <a:lnTo>
                  <a:pt x="0" y="0"/>
                </a:lnTo>
                <a:close/>
              </a:path>
            </a:pathLst>
          </a:custGeom>
          <a:blipFill>
            <a:blip r:embed="rId4"/>
            <a:stretch>
              <a:fillRect l="-1489" t="0" r="-1489" b="0"/>
            </a:stretch>
          </a:blipFill>
        </p:spPr>
      </p:sp>
      <p:sp>
        <p:nvSpPr>
          <p:cNvPr name="Freeform 7" id="7"/>
          <p:cNvSpPr/>
          <p:nvPr/>
        </p:nvSpPr>
        <p:spPr>
          <a:xfrm flipH="false" flipV="false" rot="0">
            <a:off x="3684685" y="3227276"/>
            <a:ext cx="8562681" cy="6122998"/>
          </a:xfrm>
          <a:custGeom>
            <a:avLst/>
            <a:gdLst/>
            <a:ahLst/>
            <a:cxnLst/>
            <a:rect r="r" b="b" t="t" l="l"/>
            <a:pathLst>
              <a:path h="6122998" w="8562681">
                <a:moveTo>
                  <a:pt x="0" y="0"/>
                </a:moveTo>
                <a:lnTo>
                  <a:pt x="8562681" y="0"/>
                </a:lnTo>
                <a:lnTo>
                  <a:pt x="8562681" y="6122998"/>
                </a:lnTo>
                <a:lnTo>
                  <a:pt x="0" y="6122998"/>
                </a:lnTo>
                <a:lnTo>
                  <a:pt x="0" y="0"/>
                </a:lnTo>
                <a:close/>
              </a:path>
            </a:pathLst>
          </a:custGeom>
          <a:blipFill>
            <a:blip r:embed="rId5"/>
            <a:stretch>
              <a:fillRect l="0" t="-100" r="0" b="-100"/>
            </a:stretch>
          </a:blipFill>
        </p:spPr>
      </p:sp>
      <p:sp>
        <p:nvSpPr>
          <p:cNvPr name="TextBox 8" id="8"/>
          <p:cNvSpPr txBox="true"/>
          <p:nvPr/>
        </p:nvSpPr>
        <p:spPr>
          <a:xfrm rot="0">
            <a:off x="13000736" y="1414145"/>
            <a:ext cx="4578466" cy="169545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Home Ownership</a:t>
            </a:r>
          </a:p>
        </p:txBody>
      </p:sp>
      <p:sp>
        <p:nvSpPr>
          <p:cNvPr name="TextBox 9" id="9"/>
          <p:cNvSpPr txBox="true"/>
          <p:nvPr/>
        </p:nvSpPr>
        <p:spPr>
          <a:xfrm rot="0">
            <a:off x="13000736" y="3090545"/>
            <a:ext cx="4300423" cy="578231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The borrowers' home ownership is defined by their housing arrangements. </a:t>
            </a:r>
          </a:p>
          <a:p>
            <a:pPr>
              <a:lnSpc>
                <a:spcPts val="2859"/>
              </a:lnSpc>
            </a:pPr>
          </a:p>
          <a:p>
            <a:pPr>
              <a:lnSpc>
                <a:spcPts val="2859"/>
              </a:lnSpc>
            </a:pPr>
            <a:r>
              <a:rPr lang="en-US" sz="2199">
                <a:solidFill>
                  <a:srgbClr val="191919"/>
                </a:solidFill>
                <a:latin typeface="Open Sauce"/>
              </a:rPr>
              <a:t>Overall, the majority opt for mortgages, with rent being the second most common. Interestingly, for those with a Bad Loan Status, the majority prefer renting, in contrast to the overall trend. </a:t>
            </a:r>
          </a:p>
          <a:p>
            <a:pPr>
              <a:lnSpc>
                <a:spcPts val="2859"/>
              </a:lnSpc>
            </a:pPr>
          </a:p>
          <a:p>
            <a:pPr>
              <a:lnSpc>
                <a:spcPts val="2859"/>
              </a:lnSpc>
              <a:spcBef>
                <a:spcPct val="0"/>
              </a:spcBef>
            </a:pPr>
            <a:r>
              <a:rPr lang="en-US" sz="2199">
                <a:solidFill>
                  <a:srgbClr val="191919"/>
                </a:solidFill>
                <a:latin typeface="Open Sauce"/>
              </a:rPr>
              <a:t>This divergence underscores distinct housing choices between borrowers with varying loan statuses.</a:t>
            </a:r>
          </a:p>
        </p:txBody>
      </p:sp>
    </p:spTree>
  </p:cSld>
  <p:clrMapOvr>
    <a:masterClrMapping/>
  </p:clrMapOvr>
  <p:transition spd="fast">
    <p:circl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17579202" y="8095113"/>
            <a:ext cx="1163187" cy="116318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2998" y="657042"/>
            <a:ext cx="11895288" cy="8972916"/>
          </a:xfrm>
          <a:custGeom>
            <a:avLst/>
            <a:gdLst/>
            <a:ahLst/>
            <a:cxnLst/>
            <a:rect r="r" b="b" t="t" l="l"/>
            <a:pathLst>
              <a:path h="8972916" w="11895288">
                <a:moveTo>
                  <a:pt x="0" y="0"/>
                </a:moveTo>
                <a:lnTo>
                  <a:pt x="11895288" y="0"/>
                </a:lnTo>
                <a:lnTo>
                  <a:pt x="11895288" y="8972916"/>
                </a:lnTo>
                <a:lnTo>
                  <a:pt x="0" y="8972916"/>
                </a:lnTo>
                <a:lnTo>
                  <a:pt x="0" y="0"/>
                </a:lnTo>
                <a:close/>
              </a:path>
            </a:pathLst>
          </a:custGeom>
          <a:blipFill>
            <a:blip r:embed="rId4"/>
            <a:stretch>
              <a:fillRect l="0" t="0" r="0" b="0"/>
            </a:stretch>
          </a:blipFill>
        </p:spPr>
      </p:sp>
      <p:sp>
        <p:nvSpPr>
          <p:cNvPr name="TextBox 7" id="7"/>
          <p:cNvSpPr txBox="true"/>
          <p:nvPr/>
        </p:nvSpPr>
        <p:spPr>
          <a:xfrm rot="0">
            <a:off x="13000736" y="1536280"/>
            <a:ext cx="4578466" cy="1695450"/>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Home Ownership</a:t>
            </a:r>
          </a:p>
        </p:txBody>
      </p:sp>
      <p:sp>
        <p:nvSpPr>
          <p:cNvPr name="TextBox 8" id="8"/>
          <p:cNvSpPr txBox="true"/>
          <p:nvPr/>
        </p:nvSpPr>
        <p:spPr>
          <a:xfrm rot="0">
            <a:off x="13000736" y="3330360"/>
            <a:ext cx="4300423" cy="5420360"/>
          </a:xfrm>
          <a:prstGeom prst="rect">
            <a:avLst/>
          </a:prstGeom>
        </p:spPr>
        <p:txBody>
          <a:bodyPr anchor="t" rtlCol="false" tIns="0" lIns="0" bIns="0" rIns="0">
            <a:spAutoFit/>
          </a:bodyPr>
          <a:lstStyle/>
          <a:p>
            <a:pPr>
              <a:lnSpc>
                <a:spcPts val="2859"/>
              </a:lnSpc>
            </a:pPr>
            <a:r>
              <a:rPr lang="en-US" sz="2199">
                <a:solidFill>
                  <a:srgbClr val="191919"/>
                </a:solidFill>
                <a:latin typeface="Open Sauce"/>
              </a:rPr>
              <a:t>The earliest credit line for borrowers indicates the inception of their credit history. Interestingly, the distribution for both good and bad loans is right-skewed, with modes clustered between 250-280. </a:t>
            </a:r>
          </a:p>
          <a:p>
            <a:pPr>
              <a:lnSpc>
                <a:spcPts val="2859"/>
              </a:lnSpc>
            </a:pPr>
          </a:p>
          <a:p>
            <a:pPr>
              <a:lnSpc>
                <a:spcPts val="2859"/>
              </a:lnSpc>
              <a:spcBef>
                <a:spcPct val="0"/>
              </a:spcBef>
            </a:pPr>
            <a:r>
              <a:rPr lang="en-US" sz="2199">
                <a:solidFill>
                  <a:srgbClr val="191919"/>
                </a:solidFill>
                <a:latin typeface="Open Sauce"/>
              </a:rPr>
              <a:t>While good loans suggest a hint of multimodality, the overall similarities in the right-skewed pattern underscore some commonalities, with nuanced differences between the two loan categories.</a:t>
            </a:r>
          </a:p>
        </p:txBody>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689998" y="1778166"/>
            <a:ext cx="15388471" cy="7752970"/>
          </a:xfrm>
          <a:custGeom>
            <a:avLst/>
            <a:gdLst/>
            <a:ahLst/>
            <a:cxnLst/>
            <a:rect r="r" b="b" t="t" l="l"/>
            <a:pathLst>
              <a:path h="7752970" w="15388471">
                <a:moveTo>
                  <a:pt x="0" y="0"/>
                </a:moveTo>
                <a:lnTo>
                  <a:pt x="15388472" y="0"/>
                </a:lnTo>
                <a:lnTo>
                  <a:pt x="15388472" y="7752971"/>
                </a:lnTo>
                <a:lnTo>
                  <a:pt x="0" y="7752971"/>
                </a:lnTo>
                <a:lnTo>
                  <a:pt x="0" y="0"/>
                </a:lnTo>
                <a:close/>
              </a:path>
            </a:pathLst>
          </a:custGeom>
          <a:blipFill>
            <a:blip r:embed="rId2"/>
            <a:stretch>
              <a:fillRect l="0" t="0" r="0" b="0"/>
            </a:stretch>
          </a:blipFill>
        </p:spPr>
      </p:sp>
      <p:sp>
        <p:nvSpPr>
          <p:cNvPr name="TextBox 3" id="3"/>
          <p:cNvSpPr txBox="true"/>
          <p:nvPr/>
        </p:nvSpPr>
        <p:spPr>
          <a:xfrm rot="0">
            <a:off x="689998" y="786901"/>
            <a:ext cx="14363167"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3C7F72"/>
                </a:solidFill>
                <a:latin typeface="Roca One Ultra-Bold"/>
              </a:rPr>
              <a:t>Loan Status with Categorical Variables</a:t>
            </a:r>
          </a:p>
        </p:txBody>
      </p:sp>
      <p:grpSp>
        <p:nvGrpSpPr>
          <p:cNvPr name="Group 4" id="4"/>
          <p:cNvGrpSpPr/>
          <p:nvPr/>
        </p:nvGrpSpPr>
        <p:grpSpPr>
          <a:xfrm rot="0">
            <a:off x="8384234" y="7407192"/>
            <a:ext cx="9101547" cy="1851108"/>
            <a:chOff x="0" y="0"/>
            <a:chExt cx="2397115" cy="487535"/>
          </a:xfrm>
        </p:grpSpPr>
        <p:sp>
          <p:nvSpPr>
            <p:cNvPr name="Freeform 5" id="5"/>
            <p:cNvSpPr/>
            <p:nvPr/>
          </p:nvSpPr>
          <p:spPr>
            <a:xfrm flipH="false" flipV="false" rot="0">
              <a:off x="0" y="0"/>
              <a:ext cx="2397115" cy="487535"/>
            </a:xfrm>
            <a:custGeom>
              <a:avLst/>
              <a:gdLst/>
              <a:ahLst/>
              <a:cxnLst/>
              <a:rect r="r" b="b" t="t" l="l"/>
              <a:pathLst>
                <a:path h="487535" w="2397115">
                  <a:moveTo>
                    <a:pt x="0" y="0"/>
                  </a:moveTo>
                  <a:lnTo>
                    <a:pt x="2397115" y="0"/>
                  </a:lnTo>
                  <a:lnTo>
                    <a:pt x="2397115" y="487535"/>
                  </a:lnTo>
                  <a:lnTo>
                    <a:pt x="0" y="487535"/>
                  </a:lnTo>
                  <a:close/>
                </a:path>
              </a:pathLst>
            </a:custGeom>
            <a:solidFill>
              <a:srgbClr val="FFFFFF"/>
            </a:solidFill>
          </p:spPr>
        </p:sp>
        <p:sp>
          <p:nvSpPr>
            <p:cNvPr name="TextBox 6" id="6"/>
            <p:cNvSpPr txBox="true"/>
            <p:nvPr/>
          </p:nvSpPr>
          <p:spPr>
            <a:xfrm>
              <a:off x="0" y="-76200"/>
              <a:ext cx="2397115" cy="563735"/>
            </a:xfrm>
            <a:prstGeom prst="rect">
              <a:avLst/>
            </a:prstGeom>
          </p:spPr>
          <p:txBody>
            <a:bodyPr anchor="ctr" rtlCol="false" tIns="50800" lIns="50800" bIns="50800" rIns="50800"/>
            <a:lstStyle/>
            <a:p>
              <a:pPr algn="ctr">
                <a:lnSpc>
                  <a:spcPts val="3600"/>
                </a:lnSpc>
              </a:pPr>
            </a:p>
          </p:txBody>
        </p:sp>
      </p:grpSp>
      <p:sp>
        <p:nvSpPr>
          <p:cNvPr name="TextBox 7" id="7"/>
          <p:cNvSpPr txBox="true"/>
          <p:nvPr/>
        </p:nvSpPr>
        <p:spPr>
          <a:xfrm rot="0">
            <a:off x="8743167" y="7650121"/>
            <a:ext cx="8383682" cy="130810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These numbers show that every categorical variables has significant association with Loan Status and can be used in the model to predict Loan Status.</a:t>
            </a:r>
          </a:p>
        </p:txBody>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0952172" cy="4844837"/>
          </a:xfrm>
          <a:custGeom>
            <a:avLst/>
            <a:gdLst/>
            <a:ahLst/>
            <a:cxnLst/>
            <a:rect r="r" b="b" t="t" l="l"/>
            <a:pathLst>
              <a:path h="4844837" w="10952172">
                <a:moveTo>
                  <a:pt x="0" y="0"/>
                </a:moveTo>
                <a:lnTo>
                  <a:pt x="10952172" y="0"/>
                </a:lnTo>
                <a:lnTo>
                  <a:pt x="10952172" y="4844837"/>
                </a:lnTo>
                <a:lnTo>
                  <a:pt x="0" y="4844837"/>
                </a:lnTo>
                <a:lnTo>
                  <a:pt x="0" y="0"/>
                </a:lnTo>
                <a:close/>
              </a:path>
            </a:pathLst>
          </a:custGeom>
          <a:blipFill>
            <a:blip r:embed="rId2"/>
            <a:stretch>
              <a:fillRect l="0" t="0" r="0" b="0"/>
            </a:stretch>
          </a:blipFill>
        </p:spPr>
      </p:sp>
      <p:sp>
        <p:nvSpPr>
          <p:cNvPr name="Freeform 3" id="3"/>
          <p:cNvSpPr/>
          <p:nvPr/>
        </p:nvSpPr>
        <p:spPr>
          <a:xfrm flipH="false" flipV="false" rot="0">
            <a:off x="10029737" y="1663024"/>
            <a:ext cx="7229563" cy="7595276"/>
          </a:xfrm>
          <a:custGeom>
            <a:avLst/>
            <a:gdLst/>
            <a:ahLst/>
            <a:cxnLst/>
            <a:rect r="r" b="b" t="t" l="l"/>
            <a:pathLst>
              <a:path h="7595276" w="7229563">
                <a:moveTo>
                  <a:pt x="0" y="0"/>
                </a:moveTo>
                <a:lnTo>
                  <a:pt x="7229563" y="0"/>
                </a:lnTo>
                <a:lnTo>
                  <a:pt x="7229563" y="7595276"/>
                </a:lnTo>
                <a:lnTo>
                  <a:pt x="0" y="7595276"/>
                </a:lnTo>
                <a:lnTo>
                  <a:pt x="0" y="0"/>
                </a:lnTo>
                <a:close/>
              </a:path>
            </a:pathLst>
          </a:custGeom>
          <a:blipFill>
            <a:blip r:embed="rId3"/>
            <a:stretch>
              <a:fillRect l="0" t="0" r="0" b="0"/>
            </a:stretch>
          </a:blipFill>
        </p:spPr>
      </p:sp>
      <p:sp>
        <p:nvSpPr>
          <p:cNvPr name="TextBox 4" id="4"/>
          <p:cNvSpPr txBox="true"/>
          <p:nvPr/>
        </p:nvSpPr>
        <p:spPr>
          <a:xfrm rot="0">
            <a:off x="1028700" y="6286483"/>
            <a:ext cx="8383682" cy="2622550"/>
          </a:xfrm>
          <a:prstGeom prst="rect">
            <a:avLst/>
          </a:prstGeom>
        </p:spPr>
        <p:txBody>
          <a:bodyPr anchor="t" rtlCol="false" tIns="0" lIns="0" bIns="0" rIns="0">
            <a:spAutoFit/>
          </a:bodyPr>
          <a:lstStyle/>
          <a:p>
            <a:pPr>
              <a:lnSpc>
                <a:spcPts val="3500"/>
              </a:lnSpc>
            </a:pPr>
            <a:r>
              <a:rPr lang="en-US" sz="2500">
                <a:solidFill>
                  <a:srgbClr val="000000"/>
                </a:solidFill>
                <a:latin typeface="DM Sans"/>
              </a:rPr>
              <a:t>These numbers shows the best numerical variables that have the significant correlation with Loan Status and can be used in the model to predict Loan Status.</a:t>
            </a:r>
          </a:p>
          <a:p>
            <a:pPr>
              <a:lnSpc>
                <a:spcPts val="3500"/>
              </a:lnSpc>
            </a:pPr>
          </a:p>
          <a:p>
            <a:pPr>
              <a:lnSpc>
                <a:spcPts val="3500"/>
              </a:lnSpc>
              <a:spcBef>
                <a:spcPct val="0"/>
              </a:spcBef>
            </a:pPr>
            <a:r>
              <a:rPr lang="en-US" sz="2500">
                <a:solidFill>
                  <a:srgbClr val="000000"/>
                </a:solidFill>
                <a:latin typeface="DM Sans"/>
              </a:rPr>
              <a:t>The variables chosen have correlation between 0.1 and 0.99.</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TextBox 2" id="2"/>
          <p:cNvSpPr txBox="true"/>
          <p:nvPr/>
        </p:nvSpPr>
        <p:spPr>
          <a:xfrm rot="0">
            <a:off x="3841110" y="5294454"/>
            <a:ext cx="10605780" cy="1714500"/>
          </a:xfrm>
          <a:prstGeom prst="rect">
            <a:avLst/>
          </a:prstGeom>
        </p:spPr>
        <p:txBody>
          <a:bodyPr anchor="t" rtlCol="false" tIns="0" lIns="0" bIns="0" rIns="0">
            <a:spAutoFit/>
          </a:bodyPr>
          <a:lstStyle/>
          <a:p>
            <a:pPr algn="ctr" marL="0" indent="0" lvl="0">
              <a:lnSpc>
                <a:spcPts val="13560"/>
              </a:lnSpc>
              <a:spcBef>
                <a:spcPct val="0"/>
              </a:spcBef>
            </a:pPr>
            <a:r>
              <a:rPr lang="en-US" sz="11300">
                <a:solidFill>
                  <a:srgbClr val="FFAF00"/>
                </a:solidFill>
                <a:latin typeface="Roca One"/>
              </a:rPr>
              <a:t>Data</a:t>
            </a:r>
          </a:p>
        </p:txBody>
      </p:sp>
      <p:sp>
        <p:nvSpPr>
          <p:cNvPr name="Freeform 3" id="3"/>
          <p:cNvSpPr/>
          <p:nvPr/>
        </p:nvSpPr>
        <p:spPr>
          <a:xfrm flipH="false" flipV="false" rot="0">
            <a:off x="14442144" y="4733417"/>
            <a:ext cx="3845856" cy="5553583"/>
          </a:xfrm>
          <a:custGeom>
            <a:avLst/>
            <a:gdLst/>
            <a:ahLst/>
            <a:cxnLst/>
            <a:rect r="r" b="b" t="t" l="l"/>
            <a:pathLst>
              <a:path h="5553583" w="3845856">
                <a:moveTo>
                  <a:pt x="0" y="0"/>
                </a:moveTo>
                <a:lnTo>
                  <a:pt x="3845856" y="0"/>
                </a:lnTo>
                <a:lnTo>
                  <a:pt x="3845856" y="5553583"/>
                </a:lnTo>
                <a:lnTo>
                  <a:pt x="0" y="5553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0" y="5143500"/>
            <a:ext cx="18288000" cy="0"/>
          </a:xfrm>
          <a:prstGeom prst="line">
            <a:avLst/>
          </a:prstGeom>
          <a:ln cap="rnd" w="9525">
            <a:solidFill>
              <a:srgbClr val="000000">
                <a:alpha val="29804"/>
              </a:srgbClr>
            </a:solidFill>
            <a:prstDash val="solid"/>
            <a:headEnd type="none" len="sm" w="sm"/>
            <a:tailEnd type="none" len="sm" w="sm"/>
          </a:ln>
        </p:spPr>
      </p:sp>
      <p:sp>
        <p:nvSpPr>
          <p:cNvPr name="Freeform 5" id="5"/>
          <p:cNvSpPr/>
          <p:nvPr/>
        </p:nvSpPr>
        <p:spPr>
          <a:xfrm flipH="true" flipV="false" rot="0">
            <a:off x="3011" y="4744619"/>
            <a:ext cx="3838099" cy="5542381"/>
          </a:xfrm>
          <a:custGeom>
            <a:avLst/>
            <a:gdLst/>
            <a:ahLst/>
            <a:cxnLst/>
            <a:rect r="r" b="b" t="t" l="l"/>
            <a:pathLst>
              <a:path h="5542381" w="3838099">
                <a:moveTo>
                  <a:pt x="3838099" y="0"/>
                </a:moveTo>
                <a:lnTo>
                  <a:pt x="0" y="0"/>
                </a:lnTo>
                <a:lnTo>
                  <a:pt x="0" y="5542381"/>
                </a:lnTo>
                <a:lnTo>
                  <a:pt x="3838099" y="5542381"/>
                </a:lnTo>
                <a:lnTo>
                  <a:pt x="38380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6583391" y="-6583391"/>
            <a:ext cx="5121218" cy="18288000"/>
          </a:xfrm>
          <a:custGeom>
            <a:avLst/>
            <a:gdLst/>
            <a:ahLst/>
            <a:cxnLst/>
            <a:rect r="r" b="b" t="t" l="l"/>
            <a:pathLst>
              <a:path h="18288000" w="5121218">
                <a:moveTo>
                  <a:pt x="0" y="0"/>
                </a:moveTo>
                <a:lnTo>
                  <a:pt x="5121218" y="0"/>
                </a:lnTo>
                <a:lnTo>
                  <a:pt x="5121218" y="18288000"/>
                </a:lnTo>
                <a:lnTo>
                  <a:pt x="0" y="18288000"/>
                </a:lnTo>
                <a:lnTo>
                  <a:pt x="0" y="0"/>
                </a:lnTo>
                <a:close/>
              </a:path>
            </a:pathLst>
          </a:custGeom>
          <a:blipFill>
            <a:blip r:embed="rId4"/>
            <a:stretch>
              <a:fillRect l="-46125" t="0" r="-460129" b="-13215"/>
            </a:stretch>
          </a:blipFill>
        </p:spPr>
      </p:sp>
      <p:sp>
        <p:nvSpPr>
          <p:cNvPr name="TextBox 7" id="7"/>
          <p:cNvSpPr txBox="true"/>
          <p:nvPr/>
        </p:nvSpPr>
        <p:spPr>
          <a:xfrm rot="0">
            <a:off x="3117059" y="3728094"/>
            <a:ext cx="12053882" cy="1415406"/>
          </a:xfrm>
          <a:prstGeom prst="rect">
            <a:avLst/>
          </a:prstGeom>
        </p:spPr>
        <p:txBody>
          <a:bodyPr anchor="t" rtlCol="false" tIns="0" lIns="0" bIns="0" rIns="0">
            <a:spAutoFit/>
          </a:bodyPr>
          <a:lstStyle/>
          <a:p>
            <a:pPr algn="ctr">
              <a:lnSpc>
                <a:spcPts val="10478"/>
              </a:lnSpc>
            </a:pPr>
            <a:r>
              <a:rPr lang="en-US" sz="11266">
                <a:solidFill>
                  <a:srgbClr val="FFFBED"/>
                </a:solidFill>
                <a:latin typeface="Roca One Bold"/>
              </a:rPr>
              <a:t>Preprocessing</a:t>
            </a:r>
          </a:p>
        </p:txBody>
      </p:sp>
      <p:sp>
        <p:nvSpPr>
          <p:cNvPr name="Freeform 8" id="8"/>
          <p:cNvSpPr/>
          <p:nvPr/>
        </p:nvSpPr>
        <p:spPr>
          <a:xfrm flipH="false" flipV="false" rot="0">
            <a:off x="382678" y="375357"/>
            <a:ext cx="994954" cy="994954"/>
          </a:xfrm>
          <a:custGeom>
            <a:avLst/>
            <a:gdLst/>
            <a:ahLst/>
            <a:cxnLst/>
            <a:rect r="r" b="b" t="t" l="l"/>
            <a:pathLst>
              <a:path h="994954" w="994954">
                <a:moveTo>
                  <a:pt x="0" y="0"/>
                </a:moveTo>
                <a:lnTo>
                  <a:pt x="994953" y="0"/>
                </a:lnTo>
                <a:lnTo>
                  <a:pt x="994953" y="994954"/>
                </a:lnTo>
                <a:lnTo>
                  <a:pt x="0" y="99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77631" y="1028700"/>
            <a:ext cx="779642" cy="779642"/>
          </a:xfrm>
          <a:custGeom>
            <a:avLst/>
            <a:gdLst/>
            <a:ahLst/>
            <a:cxnLst/>
            <a:rect r="r" b="b" t="t" l="l"/>
            <a:pathLst>
              <a:path h="779642" w="779642">
                <a:moveTo>
                  <a:pt x="0" y="0"/>
                </a:moveTo>
                <a:lnTo>
                  <a:pt x="779643" y="0"/>
                </a:lnTo>
                <a:lnTo>
                  <a:pt x="779643" y="779642"/>
                </a:lnTo>
                <a:lnTo>
                  <a:pt x="0" y="779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7020480" y="375357"/>
            <a:ext cx="994954" cy="994954"/>
          </a:xfrm>
          <a:custGeom>
            <a:avLst/>
            <a:gdLst/>
            <a:ahLst/>
            <a:cxnLst/>
            <a:rect r="r" b="b" t="t" l="l"/>
            <a:pathLst>
              <a:path h="994954" w="994954">
                <a:moveTo>
                  <a:pt x="994954" y="0"/>
                </a:moveTo>
                <a:lnTo>
                  <a:pt x="0" y="0"/>
                </a:lnTo>
                <a:lnTo>
                  <a:pt x="0" y="994954"/>
                </a:lnTo>
                <a:lnTo>
                  <a:pt x="994954" y="994954"/>
                </a:lnTo>
                <a:lnTo>
                  <a:pt x="9949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240838" y="1028700"/>
            <a:ext cx="779642" cy="779642"/>
          </a:xfrm>
          <a:custGeom>
            <a:avLst/>
            <a:gdLst/>
            <a:ahLst/>
            <a:cxnLst/>
            <a:rect r="r" b="b" t="t" l="l"/>
            <a:pathLst>
              <a:path h="779642" w="779642">
                <a:moveTo>
                  <a:pt x="779642" y="0"/>
                </a:moveTo>
                <a:lnTo>
                  <a:pt x="0" y="0"/>
                </a:lnTo>
                <a:lnTo>
                  <a:pt x="0" y="779642"/>
                </a:lnTo>
                <a:lnTo>
                  <a:pt x="779642" y="779642"/>
                </a:lnTo>
                <a:lnTo>
                  <a:pt x="77964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949786" y="7265734"/>
            <a:ext cx="8383682" cy="431800"/>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DM Sans"/>
              </a:rPr>
              <a:t>For Machine Learning Modelling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434895" cy="2191294"/>
          </a:xfrm>
          <a:custGeom>
            <a:avLst/>
            <a:gdLst/>
            <a:ahLst/>
            <a:cxnLst/>
            <a:rect r="r" b="b" t="t" l="l"/>
            <a:pathLst>
              <a:path h="2191294" w="8434895">
                <a:moveTo>
                  <a:pt x="0" y="0"/>
                </a:moveTo>
                <a:lnTo>
                  <a:pt x="8434895" y="0"/>
                </a:lnTo>
                <a:lnTo>
                  <a:pt x="8434895" y="2191294"/>
                </a:lnTo>
                <a:lnTo>
                  <a:pt x="0" y="2191294"/>
                </a:lnTo>
                <a:lnTo>
                  <a:pt x="0" y="0"/>
                </a:lnTo>
                <a:close/>
              </a:path>
            </a:pathLst>
          </a:custGeom>
          <a:blipFill>
            <a:blip r:embed="rId2"/>
            <a:stretch>
              <a:fillRect l="0" t="0" r="0" b="-32237"/>
            </a:stretch>
          </a:blipFill>
        </p:spPr>
      </p:sp>
      <p:sp>
        <p:nvSpPr>
          <p:cNvPr name="Freeform 3" id="3"/>
          <p:cNvSpPr/>
          <p:nvPr/>
        </p:nvSpPr>
        <p:spPr>
          <a:xfrm flipH="false" flipV="false" rot="0">
            <a:off x="1028700" y="3388467"/>
            <a:ext cx="7796696" cy="3271682"/>
          </a:xfrm>
          <a:custGeom>
            <a:avLst/>
            <a:gdLst/>
            <a:ahLst/>
            <a:cxnLst/>
            <a:rect r="r" b="b" t="t" l="l"/>
            <a:pathLst>
              <a:path h="3271682" w="7796696">
                <a:moveTo>
                  <a:pt x="0" y="0"/>
                </a:moveTo>
                <a:lnTo>
                  <a:pt x="7796696" y="0"/>
                </a:lnTo>
                <a:lnTo>
                  <a:pt x="7796696" y="3271682"/>
                </a:lnTo>
                <a:lnTo>
                  <a:pt x="0" y="3271682"/>
                </a:lnTo>
                <a:lnTo>
                  <a:pt x="0" y="0"/>
                </a:lnTo>
                <a:close/>
              </a:path>
            </a:pathLst>
          </a:custGeom>
          <a:blipFill>
            <a:blip r:embed="rId3"/>
            <a:stretch>
              <a:fillRect l="0" t="0" r="0" b="0"/>
            </a:stretch>
          </a:blipFill>
        </p:spPr>
      </p:sp>
      <p:sp>
        <p:nvSpPr>
          <p:cNvPr name="TextBox 4" id="4"/>
          <p:cNvSpPr txBox="true"/>
          <p:nvPr/>
        </p:nvSpPr>
        <p:spPr>
          <a:xfrm rot="0">
            <a:off x="10275471" y="2067197"/>
            <a:ext cx="6575746" cy="86995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In this step, we do one hot encoding for the categorical variables.</a:t>
            </a:r>
          </a:p>
        </p:txBody>
      </p:sp>
      <p:sp>
        <p:nvSpPr>
          <p:cNvPr name="TextBox 5" id="5"/>
          <p:cNvSpPr txBox="true"/>
          <p:nvPr/>
        </p:nvSpPr>
        <p:spPr>
          <a:xfrm rot="0">
            <a:off x="10275471" y="1086122"/>
            <a:ext cx="6833460"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Label Encoding </a:t>
            </a:r>
          </a:p>
        </p:txBody>
      </p:sp>
      <p:sp>
        <p:nvSpPr>
          <p:cNvPr name="TextBox 6" id="6"/>
          <p:cNvSpPr txBox="true"/>
          <p:nvPr/>
        </p:nvSpPr>
        <p:spPr>
          <a:xfrm rot="0">
            <a:off x="10275471" y="4984620"/>
            <a:ext cx="6833460" cy="86995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We use Standard Scaling for the data transformation.</a:t>
            </a:r>
          </a:p>
        </p:txBody>
      </p:sp>
      <p:sp>
        <p:nvSpPr>
          <p:cNvPr name="TextBox 7" id="7"/>
          <p:cNvSpPr txBox="true"/>
          <p:nvPr/>
        </p:nvSpPr>
        <p:spPr>
          <a:xfrm rot="0">
            <a:off x="10275471" y="4194045"/>
            <a:ext cx="4578466"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Data Scaling</a:t>
            </a:r>
          </a:p>
        </p:txBody>
      </p:sp>
      <p:sp>
        <p:nvSpPr>
          <p:cNvPr name="Freeform 8" id="8"/>
          <p:cNvSpPr/>
          <p:nvPr/>
        </p:nvSpPr>
        <p:spPr>
          <a:xfrm flipH="false" flipV="false" rot="0">
            <a:off x="1028700" y="6828622"/>
            <a:ext cx="8434895" cy="2026453"/>
          </a:xfrm>
          <a:custGeom>
            <a:avLst/>
            <a:gdLst/>
            <a:ahLst/>
            <a:cxnLst/>
            <a:rect r="r" b="b" t="t" l="l"/>
            <a:pathLst>
              <a:path h="2026453" w="8434895">
                <a:moveTo>
                  <a:pt x="0" y="0"/>
                </a:moveTo>
                <a:lnTo>
                  <a:pt x="8434895" y="0"/>
                </a:lnTo>
                <a:lnTo>
                  <a:pt x="8434895" y="2026453"/>
                </a:lnTo>
                <a:lnTo>
                  <a:pt x="0" y="2026453"/>
                </a:lnTo>
                <a:lnTo>
                  <a:pt x="0" y="0"/>
                </a:lnTo>
                <a:close/>
              </a:path>
            </a:pathLst>
          </a:custGeom>
          <a:blipFill>
            <a:blip r:embed="rId4"/>
            <a:stretch>
              <a:fillRect l="0" t="0" r="0" b="0"/>
            </a:stretch>
          </a:blipFill>
        </p:spPr>
      </p:sp>
      <p:sp>
        <p:nvSpPr>
          <p:cNvPr name="TextBox 9" id="9"/>
          <p:cNvSpPr txBox="true"/>
          <p:nvPr/>
        </p:nvSpPr>
        <p:spPr>
          <a:xfrm rot="0">
            <a:off x="10146614" y="7784699"/>
            <a:ext cx="6833460" cy="130810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We split the dataset into train and test data resulting into 312410 train data and 153875 test data.</a:t>
            </a:r>
          </a:p>
        </p:txBody>
      </p:sp>
      <p:sp>
        <p:nvSpPr>
          <p:cNvPr name="TextBox 10" id="10"/>
          <p:cNvSpPr txBox="true"/>
          <p:nvPr/>
        </p:nvSpPr>
        <p:spPr>
          <a:xfrm rot="0">
            <a:off x="10146614" y="6803624"/>
            <a:ext cx="6833460"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Split Dataset</a:t>
            </a:r>
          </a:p>
        </p:txBody>
      </p:sp>
    </p:spTree>
  </p:cSld>
  <p:clrMapOvr>
    <a:masterClrMapping/>
  </p:clrMapOvr>
  <p:transition spd="fast">
    <p:circl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67407"/>
            <a:ext cx="6920582" cy="1988188"/>
          </a:xfrm>
          <a:custGeom>
            <a:avLst/>
            <a:gdLst/>
            <a:ahLst/>
            <a:cxnLst/>
            <a:rect r="r" b="b" t="t" l="l"/>
            <a:pathLst>
              <a:path h="1988188" w="6920582">
                <a:moveTo>
                  <a:pt x="0" y="0"/>
                </a:moveTo>
                <a:lnTo>
                  <a:pt x="6920582" y="0"/>
                </a:lnTo>
                <a:lnTo>
                  <a:pt x="6920582" y="1988188"/>
                </a:lnTo>
                <a:lnTo>
                  <a:pt x="0" y="1988188"/>
                </a:lnTo>
                <a:lnTo>
                  <a:pt x="0" y="0"/>
                </a:lnTo>
                <a:close/>
              </a:path>
            </a:pathLst>
          </a:custGeom>
          <a:blipFill>
            <a:blip r:embed="rId2"/>
            <a:stretch>
              <a:fillRect l="-1507" t="0" r="0" b="0"/>
            </a:stretch>
          </a:blipFill>
        </p:spPr>
      </p:sp>
      <p:sp>
        <p:nvSpPr>
          <p:cNvPr name="Freeform 3" id="3"/>
          <p:cNvSpPr/>
          <p:nvPr/>
        </p:nvSpPr>
        <p:spPr>
          <a:xfrm flipH="false" flipV="false" rot="0">
            <a:off x="1028700" y="3224250"/>
            <a:ext cx="11094336" cy="6195343"/>
          </a:xfrm>
          <a:custGeom>
            <a:avLst/>
            <a:gdLst/>
            <a:ahLst/>
            <a:cxnLst/>
            <a:rect r="r" b="b" t="t" l="l"/>
            <a:pathLst>
              <a:path h="6195343" w="11094336">
                <a:moveTo>
                  <a:pt x="0" y="0"/>
                </a:moveTo>
                <a:lnTo>
                  <a:pt x="11094336" y="0"/>
                </a:lnTo>
                <a:lnTo>
                  <a:pt x="11094336" y="6195343"/>
                </a:lnTo>
                <a:lnTo>
                  <a:pt x="0" y="6195343"/>
                </a:lnTo>
                <a:lnTo>
                  <a:pt x="0" y="0"/>
                </a:lnTo>
                <a:close/>
              </a:path>
            </a:pathLst>
          </a:custGeom>
          <a:blipFill>
            <a:blip r:embed="rId3"/>
            <a:stretch>
              <a:fillRect l="0" t="0" r="0" b="0"/>
            </a:stretch>
          </a:blipFill>
        </p:spPr>
      </p:sp>
      <p:sp>
        <p:nvSpPr>
          <p:cNvPr name="TextBox 4" id="4"/>
          <p:cNvSpPr txBox="true"/>
          <p:nvPr/>
        </p:nvSpPr>
        <p:spPr>
          <a:xfrm rot="0">
            <a:off x="12722343" y="3167100"/>
            <a:ext cx="4536957" cy="4375150"/>
          </a:xfrm>
          <a:prstGeom prst="rect">
            <a:avLst/>
          </a:prstGeom>
        </p:spPr>
        <p:txBody>
          <a:bodyPr anchor="t" rtlCol="false" tIns="0" lIns="0" bIns="0" rIns="0">
            <a:spAutoFit/>
          </a:bodyPr>
          <a:lstStyle/>
          <a:p>
            <a:pPr>
              <a:lnSpc>
                <a:spcPts val="3500"/>
              </a:lnSpc>
            </a:pPr>
            <a:r>
              <a:rPr lang="en-US" sz="2500">
                <a:solidFill>
                  <a:srgbClr val="000000"/>
                </a:solidFill>
                <a:latin typeface="DM Sans"/>
              </a:rPr>
              <a:t>We can see that the response values are very imbalance. </a:t>
            </a:r>
          </a:p>
          <a:p>
            <a:pPr>
              <a:lnSpc>
                <a:spcPts val="3500"/>
              </a:lnSpc>
            </a:pPr>
          </a:p>
          <a:p>
            <a:pPr>
              <a:lnSpc>
                <a:spcPts val="3500"/>
              </a:lnSpc>
            </a:pPr>
            <a:r>
              <a:rPr lang="en-US" sz="2500">
                <a:solidFill>
                  <a:srgbClr val="000000"/>
                </a:solidFill>
                <a:latin typeface="DM Sans"/>
              </a:rPr>
              <a:t>Since we have a large amount of data, which is more than &gt;10.000 data, we can use under-sampling technique to address the imbalance in datasets.</a:t>
            </a:r>
          </a:p>
          <a:p>
            <a:pPr>
              <a:lnSpc>
                <a:spcPts val="3500"/>
              </a:lnSpc>
              <a:spcBef>
                <a:spcPct val="0"/>
              </a:spcBef>
            </a:pPr>
          </a:p>
        </p:txBody>
      </p:sp>
      <p:sp>
        <p:nvSpPr>
          <p:cNvPr name="TextBox 5" id="5"/>
          <p:cNvSpPr txBox="true"/>
          <p:nvPr/>
        </p:nvSpPr>
        <p:spPr>
          <a:xfrm rot="0">
            <a:off x="8706307" y="935989"/>
            <a:ext cx="8552993" cy="1695450"/>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Evaluating Dataset Imbalance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TextBox 2" id="2"/>
          <p:cNvSpPr txBox="true"/>
          <p:nvPr/>
        </p:nvSpPr>
        <p:spPr>
          <a:xfrm rot="0">
            <a:off x="3841110" y="5294454"/>
            <a:ext cx="10605780" cy="1714500"/>
          </a:xfrm>
          <a:prstGeom prst="rect">
            <a:avLst/>
          </a:prstGeom>
        </p:spPr>
        <p:txBody>
          <a:bodyPr anchor="t" rtlCol="false" tIns="0" lIns="0" bIns="0" rIns="0">
            <a:spAutoFit/>
          </a:bodyPr>
          <a:lstStyle/>
          <a:p>
            <a:pPr algn="ctr" marL="0" indent="0" lvl="0">
              <a:lnSpc>
                <a:spcPts val="13560"/>
              </a:lnSpc>
              <a:spcBef>
                <a:spcPct val="0"/>
              </a:spcBef>
            </a:pPr>
            <a:r>
              <a:rPr lang="en-US" sz="11300">
                <a:solidFill>
                  <a:srgbClr val="FFAF00"/>
                </a:solidFill>
                <a:latin typeface="Roca One"/>
              </a:rPr>
              <a:t>Model Training</a:t>
            </a:r>
          </a:p>
        </p:txBody>
      </p:sp>
      <p:sp>
        <p:nvSpPr>
          <p:cNvPr name="Freeform 3" id="3"/>
          <p:cNvSpPr/>
          <p:nvPr/>
        </p:nvSpPr>
        <p:spPr>
          <a:xfrm flipH="false" flipV="false" rot="0">
            <a:off x="14442144" y="4733417"/>
            <a:ext cx="3845856" cy="5553583"/>
          </a:xfrm>
          <a:custGeom>
            <a:avLst/>
            <a:gdLst/>
            <a:ahLst/>
            <a:cxnLst/>
            <a:rect r="r" b="b" t="t" l="l"/>
            <a:pathLst>
              <a:path h="5553583" w="3845856">
                <a:moveTo>
                  <a:pt x="0" y="0"/>
                </a:moveTo>
                <a:lnTo>
                  <a:pt x="3845856" y="0"/>
                </a:lnTo>
                <a:lnTo>
                  <a:pt x="3845856" y="5553583"/>
                </a:lnTo>
                <a:lnTo>
                  <a:pt x="0" y="5553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0" y="5143500"/>
            <a:ext cx="18288000" cy="0"/>
          </a:xfrm>
          <a:prstGeom prst="line">
            <a:avLst/>
          </a:prstGeom>
          <a:ln cap="rnd" w="9525">
            <a:solidFill>
              <a:srgbClr val="000000">
                <a:alpha val="29804"/>
              </a:srgbClr>
            </a:solidFill>
            <a:prstDash val="solid"/>
            <a:headEnd type="none" len="sm" w="sm"/>
            <a:tailEnd type="none" len="sm" w="sm"/>
          </a:ln>
        </p:spPr>
      </p:sp>
      <p:sp>
        <p:nvSpPr>
          <p:cNvPr name="Freeform 5" id="5"/>
          <p:cNvSpPr/>
          <p:nvPr/>
        </p:nvSpPr>
        <p:spPr>
          <a:xfrm flipH="true" flipV="false" rot="0">
            <a:off x="3011" y="4744619"/>
            <a:ext cx="3838099" cy="5542381"/>
          </a:xfrm>
          <a:custGeom>
            <a:avLst/>
            <a:gdLst/>
            <a:ahLst/>
            <a:cxnLst/>
            <a:rect r="r" b="b" t="t" l="l"/>
            <a:pathLst>
              <a:path h="5542381" w="3838099">
                <a:moveTo>
                  <a:pt x="3838099" y="0"/>
                </a:moveTo>
                <a:lnTo>
                  <a:pt x="0" y="0"/>
                </a:lnTo>
                <a:lnTo>
                  <a:pt x="0" y="5542381"/>
                </a:lnTo>
                <a:lnTo>
                  <a:pt x="3838099" y="5542381"/>
                </a:lnTo>
                <a:lnTo>
                  <a:pt x="38380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6583391" y="-6583391"/>
            <a:ext cx="5121218" cy="18288000"/>
          </a:xfrm>
          <a:custGeom>
            <a:avLst/>
            <a:gdLst/>
            <a:ahLst/>
            <a:cxnLst/>
            <a:rect r="r" b="b" t="t" l="l"/>
            <a:pathLst>
              <a:path h="18288000" w="5121218">
                <a:moveTo>
                  <a:pt x="0" y="0"/>
                </a:moveTo>
                <a:lnTo>
                  <a:pt x="5121218" y="0"/>
                </a:lnTo>
                <a:lnTo>
                  <a:pt x="5121218" y="18288000"/>
                </a:lnTo>
                <a:lnTo>
                  <a:pt x="0" y="18288000"/>
                </a:lnTo>
                <a:lnTo>
                  <a:pt x="0" y="0"/>
                </a:lnTo>
                <a:close/>
              </a:path>
            </a:pathLst>
          </a:custGeom>
          <a:blipFill>
            <a:blip r:embed="rId4"/>
            <a:stretch>
              <a:fillRect l="-46125" t="0" r="-460129" b="-13215"/>
            </a:stretch>
          </a:blipFill>
        </p:spPr>
      </p:sp>
      <p:sp>
        <p:nvSpPr>
          <p:cNvPr name="TextBox 7" id="7"/>
          <p:cNvSpPr txBox="true"/>
          <p:nvPr/>
        </p:nvSpPr>
        <p:spPr>
          <a:xfrm rot="0">
            <a:off x="3117059" y="3742944"/>
            <a:ext cx="12053882" cy="1376182"/>
          </a:xfrm>
          <a:prstGeom prst="rect">
            <a:avLst/>
          </a:prstGeom>
        </p:spPr>
        <p:txBody>
          <a:bodyPr anchor="t" rtlCol="false" tIns="0" lIns="0" bIns="0" rIns="0">
            <a:spAutoFit/>
          </a:bodyPr>
          <a:lstStyle/>
          <a:p>
            <a:pPr algn="ctr">
              <a:lnSpc>
                <a:spcPts val="10199"/>
              </a:lnSpc>
            </a:pPr>
            <a:r>
              <a:rPr lang="en-US" sz="10966">
                <a:solidFill>
                  <a:srgbClr val="FFFBED"/>
                </a:solidFill>
                <a:latin typeface="Roca One Bold"/>
              </a:rPr>
              <a:t>Machine Learning</a:t>
            </a:r>
          </a:p>
        </p:txBody>
      </p:sp>
      <p:sp>
        <p:nvSpPr>
          <p:cNvPr name="Freeform 8" id="8"/>
          <p:cNvSpPr/>
          <p:nvPr/>
        </p:nvSpPr>
        <p:spPr>
          <a:xfrm flipH="false" flipV="false" rot="0">
            <a:off x="382678" y="375357"/>
            <a:ext cx="994954" cy="994954"/>
          </a:xfrm>
          <a:custGeom>
            <a:avLst/>
            <a:gdLst/>
            <a:ahLst/>
            <a:cxnLst/>
            <a:rect r="r" b="b" t="t" l="l"/>
            <a:pathLst>
              <a:path h="994954" w="994954">
                <a:moveTo>
                  <a:pt x="0" y="0"/>
                </a:moveTo>
                <a:lnTo>
                  <a:pt x="994953" y="0"/>
                </a:lnTo>
                <a:lnTo>
                  <a:pt x="994953" y="994954"/>
                </a:lnTo>
                <a:lnTo>
                  <a:pt x="0" y="99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77631" y="1028700"/>
            <a:ext cx="779642" cy="779642"/>
          </a:xfrm>
          <a:custGeom>
            <a:avLst/>
            <a:gdLst/>
            <a:ahLst/>
            <a:cxnLst/>
            <a:rect r="r" b="b" t="t" l="l"/>
            <a:pathLst>
              <a:path h="779642" w="779642">
                <a:moveTo>
                  <a:pt x="0" y="0"/>
                </a:moveTo>
                <a:lnTo>
                  <a:pt x="779643" y="0"/>
                </a:lnTo>
                <a:lnTo>
                  <a:pt x="779643" y="779642"/>
                </a:lnTo>
                <a:lnTo>
                  <a:pt x="0" y="779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7020480" y="375357"/>
            <a:ext cx="994954" cy="994954"/>
          </a:xfrm>
          <a:custGeom>
            <a:avLst/>
            <a:gdLst/>
            <a:ahLst/>
            <a:cxnLst/>
            <a:rect r="r" b="b" t="t" l="l"/>
            <a:pathLst>
              <a:path h="994954" w="994954">
                <a:moveTo>
                  <a:pt x="994954" y="0"/>
                </a:moveTo>
                <a:lnTo>
                  <a:pt x="0" y="0"/>
                </a:lnTo>
                <a:lnTo>
                  <a:pt x="0" y="994954"/>
                </a:lnTo>
                <a:lnTo>
                  <a:pt x="994954" y="994954"/>
                </a:lnTo>
                <a:lnTo>
                  <a:pt x="9949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240838" y="1028700"/>
            <a:ext cx="779642" cy="779642"/>
          </a:xfrm>
          <a:custGeom>
            <a:avLst/>
            <a:gdLst/>
            <a:ahLst/>
            <a:cxnLst/>
            <a:rect r="r" b="b" t="t" l="l"/>
            <a:pathLst>
              <a:path h="779642" w="779642">
                <a:moveTo>
                  <a:pt x="779642" y="0"/>
                </a:moveTo>
                <a:lnTo>
                  <a:pt x="0" y="0"/>
                </a:lnTo>
                <a:lnTo>
                  <a:pt x="0" y="779642"/>
                </a:lnTo>
                <a:lnTo>
                  <a:pt x="779642" y="779642"/>
                </a:lnTo>
                <a:lnTo>
                  <a:pt x="77964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26544"/>
            <a:ext cx="10272111" cy="2688404"/>
          </a:xfrm>
          <a:custGeom>
            <a:avLst/>
            <a:gdLst/>
            <a:ahLst/>
            <a:cxnLst/>
            <a:rect r="r" b="b" t="t" l="l"/>
            <a:pathLst>
              <a:path h="2688404" w="10272111">
                <a:moveTo>
                  <a:pt x="0" y="0"/>
                </a:moveTo>
                <a:lnTo>
                  <a:pt x="10272111" y="0"/>
                </a:lnTo>
                <a:lnTo>
                  <a:pt x="10272111" y="2688404"/>
                </a:lnTo>
                <a:lnTo>
                  <a:pt x="0" y="2688404"/>
                </a:lnTo>
                <a:lnTo>
                  <a:pt x="0" y="0"/>
                </a:lnTo>
                <a:close/>
              </a:path>
            </a:pathLst>
          </a:custGeom>
          <a:blipFill>
            <a:blip r:embed="rId2"/>
            <a:stretch>
              <a:fillRect l="0" t="0" r="0" b="0"/>
            </a:stretch>
          </a:blipFill>
        </p:spPr>
      </p:sp>
      <p:sp>
        <p:nvSpPr>
          <p:cNvPr name="Freeform 3" id="3"/>
          <p:cNvSpPr/>
          <p:nvPr/>
        </p:nvSpPr>
        <p:spPr>
          <a:xfrm flipH="false" flipV="false" rot="0">
            <a:off x="1028700" y="6820788"/>
            <a:ext cx="5676134" cy="1587394"/>
          </a:xfrm>
          <a:custGeom>
            <a:avLst/>
            <a:gdLst/>
            <a:ahLst/>
            <a:cxnLst/>
            <a:rect r="r" b="b" t="t" l="l"/>
            <a:pathLst>
              <a:path h="1587394" w="5676134">
                <a:moveTo>
                  <a:pt x="0" y="0"/>
                </a:moveTo>
                <a:lnTo>
                  <a:pt x="5676134" y="0"/>
                </a:lnTo>
                <a:lnTo>
                  <a:pt x="5676134" y="1587393"/>
                </a:lnTo>
                <a:lnTo>
                  <a:pt x="0" y="1587393"/>
                </a:lnTo>
                <a:lnTo>
                  <a:pt x="0" y="0"/>
                </a:lnTo>
                <a:close/>
              </a:path>
            </a:pathLst>
          </a:custGeom>
          <a:blipFill>
            <a:blip r:embed="rId3"/>
            <a:stretch>
              <a:fillRect l="0" t="0" r="0" b="0"/>
            </a:stretch>
          </a:blipFill>
        </p:spPr>
      </p:sp>
      <p:sp>
        <p:nvSpPr>
          <p:cNvPr name="TextBox 4" id="4"/>
          <p:cNvSpPr txBox="true"/>
          <p:nvPr/>
        </p:nvSpPr>
        <p:spPr>
          <a:xfrm rot="0">
            <a:off x="1028700" y="1878819"/>
            <a:ext cx="13191838"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Support Vector Classifier Training</a:t>
            </a:r>
          </a:p>
        </p:txBody>
      </p:sp>
      <p:sp>
        <p:nvSpPr>
          <p:cNvPr name="TextBox 5" id="5"/>
          <p:cNvSpPr txBox="true"/>
          <p:nvPr/>
        </p:nvSpPr>
        <p:spPr>
          <a:xfrm rot="0">
            <a:off x="1028700" y="5822730"/>
            <a:ext cx="13191838" cy="847725"/>
          </a:xfrm>
          <a:prstGeom prst="rect">
            <a:avLst/>
          </a:prstGeom>
        </p:spPr>
        <p:txBody>
          <a:bodyPr anchor="t" rtlCol="false" tIns="0" lIns="0" bIns="0" rIns="0">
            <a:spAutoFit/>
          </a:bodyPr>
          <a:lstStyle/>
          <a:p>
            <a:pPr marL="0" indent="0" lvl="0">
              <a:lnSpc>
                <a:spcPts val="6720"/>
              </a:lnSpc>
              <a:spcBef>
                <a:spcPct val="0"/>
              </a:spcBef>
            </a:pPr>
            <a:r>
              <a:rPr lang="en-US" sz="5600">
                <a:solidFill>
                  <a:srgbClr val="992800"/>
                </a:solidFill>
                <a:latin typeface="Roca One Bold"/>
              </a:rPr>
              <a:t>Model Evaluation</a:t>
            </a:r>
          </a:p>
        </p:txBody>
      </p:sp>
      <p:sp>
        <p:nvSpPr>
          <p:cNvPr name="TextBox 6" id="6"/>
          <p:cNvSpPr txBox="true"/>
          <p:nvPr/>
        </p:nvSpPr>
        <p:spPr>
          <a:xfrm rot="0">
            <a:off x="7439215" y="6763638"/>
            <a:ext cx="9820085" cy="1746250"/>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M Sans"/>
              </a:rPr>
              <a:t>An accuracy of 0.9997 (99.97%) in classifying borrowers as "Good Loan" or "Bad Loan" is an exceptionally high accuracy rate. It suggests that the model is performing very well on the given classification task.</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1331677" y="-108708"/>
            <a:ext cx="10563275" cy="10621209"/>
          </a:xfrm>
          <a:custGeom>
            <a:avLst/>
            <a:gdLst/>
            <a:ahLst/>
            <a:cxnLst/>
            <a:rect r="r" b="b" t="t" l="l"/>
            <a:pathLst>
              <a:path h="10621209" w="10563275">
                <a:moveTo>
                  <a:pt x="0" y="0"/>
                </a:moveTo>
                <a:lnTo>
                  <a:pt x="10563275" y="0"/>
                </a:lnTo>
                <a:lnTo>
                  <a:pt x="10563275" y="10621209"/>
                </a:lnTo>
                <a:lnTo>
                  <a:pt x="0" y="10621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4054" y="1197738"/>
            <a:ext cx="2060192" cy="20601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07"/>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2843126" y="2227834"/>
            <a:ext cx="4156044" cy="6092832"/>
            <a:chOff x="0" y="0"/>
            <a:chExt cx="1576362" cy="2310974"/>
          </a:xfrm>
        </p:grpSpPr>
        <p:sp>
          <p:nvSpPr>
            <p:cNvPr name="Freeform 7" id="7"/>
            <p:cNvSpPr/>
            <p:nvPr/>
          </p:nvSpPr>
          <p:spPr>
            <a:xfrm flipH="false" flipV="false" rot="0">
              <a:off x="0" y="0"/>
              <a:ext cx="1576362" cy="2310974"/>
            </a:xfrm>
            <a:custGeom>
              <a:avLst/>
              <a:gdLst/>
              <a:ahLst/>
              <a:cxnLst/>
              <a:rect r="r" b="b" t="t" l="l"/>
              <a:pathLst>
                <a:path h="2310974" w="1576362">
                  <a:moveTo>
                    <a:pt x="0" y="0"/>
                  </a:moveTo>
                  <a:lnTo>
                    <a:pt x="1576362" y="0"/>
                  </a:lnTo>
                  <a:lnTo>
                    <a:pt x="1576362" y="2310974"/>
                  </a:lnTo>
                  <a:lnTo>
                    <a:pt x="0" y="2310974"/>
                  </a:lnTo>
                  <a:close/>
                </a:path>
              </a:pathLst>
            </a:custGeom>
            <a:solidFill>
              <a:srgbClr val="FFC107"/>
            </a:solidFill>
          </p:spPr>
        </p:sp>
        <p:sp>
          <p:nvSpPr>
            <p:cNvPr name="TextBox 8" id="8"/>
            <p:cNvSpPr txBox="true"/>
            <p:nvPr/>
          </p:nvSpPr>
          <p:spPr>
            <a:xfrm>
              <a:off x="0" y="-47625"/>
              <a:ext cx="1576362" cy="2358599"/>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3075274" y="2396473"/>
            <a:ext cx="3691750" cy="5714479"/>
            <a:chOff x="0" y="0"/>
            <a:chExt cx="4922333" cy="7619305"/>
          </a:xfrm>
        </p:grpSpPr>
        <p:pic>
          <p:nvPicPr>
            <p:cNvPr name="Picture 10" id="10"/>
            <p:cNvPicPr>
              <a:picLocks noChangeAspect="true"/>
            </p:cNvPicPr>
            <p:nvPr/>
          </p:nvPicPr>
          <p:blipFill>
            <a:blip r:embed="rId4"/>
            <a:srcRect l="26410" t="0" r="26410" b="0"/>
            <a:stretch>
              <a:fillRect/>
            </a:stretch>
          </p:blipFill>
          <p:spPr>
            <a:xfrm flipH="false" flipV="false">
              <a:off x="0" y="0"/>
              <a:ext cx="4922333" cy="7619305"/>
            </a:xfrm>
            <a:prstGeom prst="rect">
              <a:avLst/>
            </a:prstGeom>
          </p:spPr>
        </p:pic>
      </p:grpSp>
      <p:grpSp>
        <p:nvGrpSpPr>
          <p:cNvPr name="Group 11" id="11"/>
          <p:cNvGrpSpPr/>
          <p:nvPr/>
        </p:nvGrpSpPr>
        <p:grpSpPr>
          <a:xfrm rot="0">
            <a:off x="17579202" y="8095113"/>
            <a:ext cx="1163187" cy="11631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97400" y="1838705"/>
            <a:ext cx="7835179"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D34A24"/>
                </a:solidFill>
                <a:latin typeface="Roca One Ultra-Bold"/>
              </a:rPr>
              <a:t>Methodology</a:t>
            </a:r>
          </a:p>
        </p:txBody>
      </p:sp>
      <p:sp>
        <p:nvSpPr>
          <p:cNvPr name="TextBox 16" id="16"/>
          <p:cNvSpPr txBox="true"/>
          <p:nvPr/>
        </p:nvSpPr>
        <p:spPr>
          <a:xfrm rot="0">
            <a:off x="1097400" y="3742524"/>
            <a:ext cx="9396519" cy="4443730"/>
          </a:xfrm>
          <a:prstGeom prst="rect">
            <a:avLst/>
          </a:prstGeom>
        </p:spPr>
        <p:txBody>
          <a:bodyPr anchor="t" rtlCol="false" tIns="0" lIns="0" bIns="0" rIns="0">
            <a:spAutoFit/>
          </a:bodyPr>
          <a:lstStyle/>
          <a:p>
            <a:pPr>
              <a:lnSpc>
                <a:spcPts val="3919"/>
              </a:lnSpc>
            </a:pPr>
            <a:r>
              <a:rPr lang="en-US" sz="2799">
                <a:solidFill>
                  <a:srgbClr val="000000"/>
                </a:solidFill>
                <a:latin typeface="DM Sans"/>
              </a:rPr>
              <a:t>In this project, the</a:t>
            </a:r>
            <a:r>
              <a:rPr lang="en-US" sz="2799">
                <a:solidFill>
                  <a:srgbClr val="000000"/>
                </a:solidFill>
                <a:latin typeface="DM Sans Bold"/>
              </a:rPr>
              <a:t> Support Vector Machines (SVM) model</a:t>
            </a:r>
            <a:r>
              <a:rPr lang="en-US" sz="2799">
                <a:solidFill>
                  <a:srgbClr val="000000"/>
                </a:solidFill>
                <a:latin typeface="DM Sans"/>
              </a:rPr>
              <a:t> is deliberately chosen for its exceptional efficacy in categorizing data into precise risk categories. </a:t>
            </a:r>
          </a:p>
          <a:p>
            <a:pPr>
              <a:lnSpc>
                <a:spcPts val="3919"/>
              </a:lnSpc>
            </a:pPr>
          </a:p>
          <a:p>
            <a:pPr algn="l" marL="0" indent="0" lvl="0">
              <a:lnSpc>
                <a:spcPts val="3919"/>
              </a:lnSpc>
              <a:spcBef>
                <a:spcPct val="0"/>
              </a:spcBef>
            </a:pPr>
            <a:r>
              <a:rPr lang="en-US" sz="2799">
                <a:solidFill>
                  <a:srgbClr val="000000"/>
                </a:solidFill>
                <a:latin typeface="DM Sans"/>
              </a:rPr>
              <a:t>Its robust predictive capabilities make SVM a reliable tool for accurate credit loan risk assessment, ensuring a nuanced understanding of borrower risk profiles and enhancing the overall decision-making process in lending.</a:t>
            </a:r>
          </a:p>
        </p:txBody>
      </p:sp>
      <p:sp>
        <p:nvSpPr>
          <p:cNvPr name="TextBox 17" id="17"/>
          <p:cNvSpPr txBox="true"/>
          <p:nvPr/>
        </p:nvSpPr>
        <p:spPr>
          <a:xfrm rot="-1822789">
            <a:off x="367313" y="1381651"/>
            <a:ext cx="1669671" cy="697775"/>
          </a:xfrm>
          <a:prstGeom prst="rect">
            <a:avLst/>
          </a:prstGeom>
        </p:spPr>
        <p:txBody>
          <a:bodyPr anchor="t" rtlCol="false" tIns="0" lIns="0" bIns="0" rIns="0">
            <a:spAutoFit/>
          </a:bodyPr>
          <a:lstStyle/>
          <a:p>
            <a:pPr algn="l" marL="0" indent="0" lvl="0">
              <a:lnSpc>
                <a:spcPts val="3079"/>
              </a:lnSpc>
              <a:spcBef>
                <a:spcPct val="0"/>
              </a:spcBef>
            </a:pPr>
            <a:r>
              <a:rPr lang="en-US" sz="2199" spc="512">
                <a:solidFill>
                  <a:srgbClr val="000000"/>
                </a:solidFill>
                <a:latin typeface="Open Sauce Bold"/>
              </a:rPr>
              <a:t>PROJECT</a:t>
            </a:r>
          </a:p>
        </p:txBody>
      </p:sp>
      <p:sp>
        <p:nvSpPr>
          <p:cNvPr name="Freeform 18" id="18"/>
          <p:cNvSpPr/>
          <p:nvPr/>
        </p:nvSpPr>
        <p:spPr>
          <a:xfrm flipH="false" flipV="false" rot="0">
            <a:off x="484054" y="9149737"/>
            <a:ext cx="1380414" cy="601842"/>
          </a:xfrm>
          <a:custGeom>
            <a:avLst/>
            <a:gdLst/>
            <a:ahLst/>
            <a:cxnLst/>
            <a:rect r="r" b="b" t="t" l="l"/>
            <a:pathLst>
              <a:path h="601842" w="1380414">
                <a:moveTo>
                  <a:pt x="0" y="0"/>
                </a:moveTo>
                <a:lnTo>
                  <a:pt x="1380415" y="0"/>
                </a:lnTo>
                <a:lnTo>
                  <a:pt x="1380415" y="601841"/>
                </a:lnTo>
                <a:lnTo>
                  <a:pt x="0" y="601841"/>
                </a:lnTo>
                <a:lnTo>
                  <a:pt x="0" y="0"/>
                </a:lnTo>
                <a:close/>
              </a:path>
            </a:pathLst>
          </a:custGeom>
          <a:blipFill>
            <a:blip r:embed="rId7"/>
            <a:stretch>
              <a:fillRect l="0" t="0" r="0" b="0"/>
            </a:stretch>
          </a:blipFill>
        </p:spPr>
      </p:sp>
      <p:sp>
        <p:nvSpPr>
          <p:cNvPr name="Freeform 19" id="19"/>
          <p:cNvSpPr/>
          <p:nvPr/>
        </p:nvSpPr>
        <p:spPr>
          <a:xfrm flipH="false" flipV="false" rot="0">
            <a:off x="1943938" y="9024886"/>
            <a:ext cx="1222311" cy="851543"/>
          </a:xfrm>
          <a:custGeom>
            <a:avLst/>
            <a:gdLst/>
            <a:ahLst/>
            <a:cxnLst/>
            <a:rect r="r" b="b" t="t" l="l"/>
            <a:pathLst>
              <a:path h="851543" w="1222311">
                <a:moveTo>
                  <a:pt x="0" y="0"/>
                </a:moveTo>
                <a:lnTo>
                  <a:pt x="1222310" y="0"/>
                </a:lnTo>
                <a:lnTo>
                  <a:pt x="1222310" y="851543"/>
                </a:lnTo>
                <a:lnTo>
                  <a:pt x="0" y="851543"/>
                </a:lnTo>
                <a:lnTo>
                  <a:pt x="0" y="0"/>
                </a:lnTo>
                <a:close/>
              </a:path>
            </a:pathLst>
          </a:custGeom>
          <a:blipFill>
            <a:blip r:embed="rId8"/>
            <a:stretch>
              <a:fillRect l="0" t="0" r="0" b="0"/>
            </a:stretch>
          </a:blipFill>
        </p:spPr>
      </p:sp>
    </p:spTree>
  </p:cSld>
  <p:clrMapOvr>
    <a:masterClrMapping/>
  </p:clrMapOvr>
  <p:transition spd="fast">
    <p:circl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346894"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9320250"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6253720"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178628" y="5392092"/>
            <a:ext cx="8231814" cy="2917530"/>
            <a:chOff x="0" y="0"/>
            <a:chExt cx="1792434" cy="635277"/>
          </a:xfrm>
        </p:grpSpPr>
        <p:sp>
          <p:nvSpPr>
            <p:cNvPr name="Freeform 6" id="6"/>
            <p:cNvSpPr/>
            <p:nvPr/>
          </p:nvSpPr>
          <p:spPr>
            <a:xfrm flipH="false" flipV="false" rot="0">
              <a:off x="0" y="0"/>
              <a:ext cx="1792434" cy="635277"/>
            </a:xfrm>
            <a:custGeom>
              <a:avLst/>
              <a:gdLst/>
              <a:ahLst/>
              <a:cxnLst/>
              <a:rect r="r" b="b" t="t" l="l"/>
              <a:pathLst>
                <a:path h="635277" w="1792434">
                  <a:moveTo>
                    <a:pt x="48905" y="0"/>
                  </a:moveTo>
                  <a:lnTo>
                    <a:pt x="1743528" y="0"/>
                  </a:lnTo>
                  <a:cubicBezTo>
                    <a:pt x="1756499" y="0"/>
                    <a:pt x="1768938" y="5153"/>
                    <a:pt x="1778110" y="14324"/>
                  </a:cubicBezTo>
                  <a:cubicBezTo>
                    <a:pt x="1787281" y="23496"/>
                    <a:pt x="1792434" y="35935"/>
                    <a:pt x="1792434" y="48905"/>
                  </a:cubicBezTo>
                  <a:lnTo>
                    <a:pt x="1792434" y="586371"/>
                  </a:lnTo>
                  <a:cubicBezTo>
                    <a:pt x="1792434" y="613381"/>
                    <a:pt x="1770538" y="635277"/>
                    <a:pt x="1743528" y="635277"/>
                  </a:cubicBezTo>
                  <a:lnTo>
                    <a:pt x="48905" y="635277"/>
                  </a:lnTo>
                  <a:cubicBezTo>
                    <a:pt x="35935" y="635277"/>
                    <a:pt x="23496" y="630124"/>
                    <a:pt x="14324" y="620953"/>
                  </a:cubicBezTo>
                  <a:cubicBezTo>
                    <a:pt x="5153" y="611781"/>
                    <a:pt x="0" y="599342"/>
                    <a:pt x="0" y="586371"/>
                  </a:cubicBezTo>
                  <a:lnTo>
                    <a:pt x="0" y="48905"/>
                  </a:lnTo>
                  <a:cubicBezTo>
                    <a:pt x="0" y="35935"/>
                    <a:pt x="5153" y="23496"/>
                    <a:pt x="14324" y="14324"/>
                  </a:cubicBezTo>
                  <a:cubicBezTo>
                    <a:pt x="23496" y="5153"/>
                    <a:pt x="35935" y="0"/>
                    <a:pt x="48905" y="0"/>
                  </a:cubicBezTo>
                  <a:close/>
                </a:path>
              </a:pathLst>
            </a:custGeom>
            <a:solidFill>
              <a:srgbClr val="FFC107"/>
            </a:solidFill>
          </p:spPr>
        </p:sp>
        <p:sp>
          <p:nvSpPr>
            <p:cNvPr name="TextBox 7" id="7"/>
            <p:cNvSpPr txBox="true"/>
            <p:nvPr/>
          </p:nvSpPr>
          <p:spPr>
            <a:xfrm>
              <a:off x="0" y="-9525"/>
              <a:ext cx="1792434" cy="644802"/>
            </a:xfrm>
            <a:prstGeom prst="rect">
              <a:avLst/>
            </a:prstGeom>
          </p:spPr>
          <p:txBody>
            <a:bodyPr anchor="ctr" rtlCol="false" tIns="50800" lIns="50800" bIns="50800" rIns="50800"/>
            <a:lstStyle/>
            <a:p>
              <a:pPr algn="ctr" marL="0" indent="0" lvl="0">
                <a:lnSpc>
                  <a:spcPts val="14639"/>
                </a:lnSpc>
                <a:spcBef>
                  <a:spcPct val="0"/>
                </a:spcBef>
              </a:pPr>
              <a:r>
                <a:rPr lang="en-US" sz="12199">
                  <a:solidFill>
                    <a:srgbClr val="191919"/>
                  </a:solidFill>
                  <a:latin typeface="Roca One"/>
                </a:rPr>
                <a:t>99.97%</a:t>
              </a:r>
            </a:p>
          </p:txBody>
        </p:sp>
      </p:grpSp>
      <p:grpSp>
        <p:nvGrpSpPr>
          <p:cNvPr name="Group 8" id="8"/>
          <p:cNvGrpSpPr/>
          <p:nvPr/>
        </p:nvGrpSpPr>
        <p:grpSpPr>
          <a:xfrm rot="0">
            <a:off x="-213871" y="-514350"/>
            <a:ext cx="18942262" cy="4413458"/>
            <a:chOff x="0" y="0"/>
            <a:chExt cx="4988909" cy="1162392"/>
          </a:xfrm>
        </p:grpSpPr>
        <p:sp>
          <p:nvSpPr>
            <p:cNvPr name="Freeform 9" id="9"/>
            <p:cNvSpPr/>
            <p:nvPr/>
          </p:nvSpPr>
          <p:spPr>
            <a:xfrm flipH="false" flipV="false" rot="0">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10" id="10"/>
            <p:cNvSpPr txBox="true"/>
            <p:nvPr/>
          </p:nvSpPr>
          <p:spPr>
            <a:xfrm>
              <a:off x="0" y="-47625"/>
              <a:ext cx="4988909" cy="1210017"/>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67869" y="7334635"/>
            <a:ext cx="2614714" cy="3017881"/>
          </a:xfrm>
          <a:custGeom>
            <a:avLst/>
            <a:gdLst/>
            <a:ahLst/>
            <a:cxnLst/>
            <a:rect r="r" b="b" t="t" l="l"/>
            <a:pathLst>
              <a:path h="3017881" w="2614714">
                <a:moveTo>
                  <a:pt x="0" y="0"/>
                </a:moveTo>
                <a:lnTo>
                  <a:pt x="2614714" y="0"/>
                </a:lnTo>
                <a:lnTo>
                  <a:pt x="2614714" y="3017881"/>
                </a:lnTo>
                <a:lnTo>
                  <a:pt x="0" y="30178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1028700"/>
            <a:ext cx="9704472" cy="1428750"/>
          </a:xfrm>
          <a:prstGeom prst="rect">
            <a:avLst/>
          </a:prstGeom>
        </p:spPr>
        <p:txBody>
          <a:bodyPr anchor="t" rtlCol="false" tIns="0" lIns="0" bIns="0" rIns="0">
            <a:spAutoFit/>
          </a:bodyPr>
          <a:lstStyle/>
          <a:p>
            <a:pPr marL="0" indent="0" lvl="0">
              <a:lnSpc>
                <a:spcPts val="11279"/>
              </a:lnSpc>
              <a:spcBef>
                <a:spcPct val="0"/>
              </a:spcBef>
            </a:pPr>
            <a:r>
              <a:rPr lang="en-US" sz="9399" u="none">
                <a:solidFill>
                  <a:srgbClr val="FFFFFF"/>
                </a:solidFill>
                <a:latin typeface="Roca One Ultra-Bold"/>
              </a:rPr>
              <a:t>Project </a:t>
            </a:r>
          </a:p>
        </p:txBody>
      </p:sp>
      <p:sp>
        <p:nvSpPr>
          <p:cNvPr name="TextBox 13" id="13"/>
          <p:cNvSpPr txBox="true"/>
          <p:nvPr/>
        </p:nvSpPr>
        <p:spPr>
          <a:xfrm rot="0">
            <a:off x="5227111" y="7460902"/>
            <a:ext cx="8134847" cy="548340"/>
          </a:xfrm>
          <a:prstGeom prst="rect">
            <a:avLst/>
          </a:prstGeom>
        </p:spPr>
        <p:txBody>
          <a:bodyPr anchor="t" rtlCol="false" tIns="0" lIns="0" bIns="0" rIns="0">
            <a:spAutoFit/>
          </a:bodyPr>
          <a:lstStyle/>
          <a:p>
            <a:pPr algn="ctr" marL="0" indent="0" lvl="0">
              <a:lnSpc>
                <a:spcPts val="4450"/>
              </a:lnSpc>
              <a:spcBef>
                <a:spcPct val="0"/>
              </a:spcBef>
            </a:pPr>
            <a:r>
              <a:rPr lang="en-US" sz="3423">
                <a:solidFill>
                  <a:srgbClr val="000000"/>
                </a:solidFill>
                <a:latin typeface="Open Sauce Bold"/>
              </a:rPr>
              <a:t>Model Accuracy</a:t>
            </a:r>
          </a:p>
        </p:txBody>
      </p:sp>
      <p:sp>
        <p:nvSpPr>
          <p:cNvPr name="TextBox 14" id="14"/>
          <p:cNvSpPr txBox="true"/>
          <p:nvPr/>
        </p:nvSpPr>
        <p:spPr>
          <a:xfrm rot="0">
            <a:off x="3705970" y="2240726"/>
            <a:ext cx="6852524"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FFCB2F"/>
                </a:solidFill>
                <a:latin typeface="Roca One"/>
              </a:rPr>
              <a:t>Results</a:t>
            </a:r>
          </a:p>
        </p:txBody>
      </p:sp>
      <p:grpSp>
        <p:nvGrpSpPr>
          <p:cNvPr name="Group 15" id="15"/>
          <p:cNvGrpSpPr/>
          <p:nvPr/>
        </p:nvGrpSpPr>
        <p:grpSpPr>
          <a:xfrm rot="0">
            <a:off x="17565203" y="8095113"/>
            <a:ext cx="1163187" cy="11631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19719" y="2457450"/>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801151" y="2457450"/>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2682583" y="2457450"/>
            <a:ext cx="829746" cy="829746"/>
          </a:xfrm>
          <a:custGeom>
            <a:avLst/>
            <a:gdLst/>
            <a:ahLst/>
            <a:cxnLst/>
            <a:rect r="r" b="b" t="t" l="l"/>
            <a:pathLst>
              <a:path h="829746" w="829746">
                <a:moveTo>
                  <a:pt x="0" y="0"/>
                </a:moveTo>
                <a:lnTo>
                  <a:pt x="829745" y="0"/>
                </a:lnTo>
                <a:lnTo>
                  <a:pt x="829745"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57344" y="-24617"/>
            <a:ext cx="9263906" cy="9297716"/>
          </a:xfrm>
          <a:custGeom>
            <a:avLst/>
            <a:gdLst/>
            <a:ahLst/>
            <a:cxnLst/>
            <a:rect r="r" b="b" t="t" l="l"/>
            <a:pathLst>
              <a:path h="9297716" w="9263906">
                <a:moveTo>
                  <a:pt x="0" y="0"/>
                </a:moveTo>
                <a:lnTo>
                  <a:pt x="9263906" y="0"/>
                </a:lnTo>
                <a:lnTo>
                  <a:pt x="9263906" y="9297715"/>
                </a:lnTo>
                <a:lnTo>
                  <a:pt x="0" y="929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0883" y="6840445"/>
            <a:ext cx="9042479" cy="358607"/>
            <a:chOff x="0" y="0"/>
            <a:chExt cx="2680832" cy="106317"/>
          </a:xfrm>
        </p:grpSpPr>
        <p:sp>
          <p:nvSpPr>
            <p:cNvPr name="Freeform 4" id="4"/>
            <p:cNvSpPr/>
            <p:nvPr/>
          </p:nvSpPr>
          <p:spPr>
            <a:xfrm flipH="false" flipV="false" rot="0">
              <a:off x="0" y="0"/>
              <a:ext cx="2680832" cy="106317"/>
            </a:xfrm>
            <a:custGeom>
              <a:avLst/>
              <a:gdLst/>
              <a:ahLst/>
              <a:cxnLst/>
              <a:rect r="r" b="b" t="t" l="l"/>
              <a:pathLst>
                <a:path h="106317" w="2680832">
                  <a:moveTo>
                    <a:pt x="0" y="0"/>
                  </a:moveTo>
                  <a:lnTo>
                    <a:pt x="2680832" y="0"/>
                  </a:lnTo>
                  <a:lnTo>
                    <a:pt x="2680832" y="106317"/>
                  </a:lnTo>
                  <a:lnTo>
                    <a:pt x="0" y="106317"/>
                  </a:lnTo>
                  <a:close/>
                </a:path>
              </a:pathLst>
            </a:custGeom>
            <a:solidFill>
              <a:srgbClr val="FFAF00"/>
            </a:solidFill>
          </p:spPr>
        </p:sp>
        <p:sp>
          <p:nvSpPr>
            <p:cNvPr name="TextBox 5" id="5"/>
            <p:cNvSpPr txBox="true"/>
            <p:nvPr/>
          </p:nvSpPr>
          <p:spPr>
            <a:xfrm>
              <a:off x="0" y="-47625"/>
              <a:ext cx="2680832" cy="153942"/>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46059" y="7552751"/>
            <a:ext cx="8774632" cy="368040"/>
            <a:chOff x="0" y="0"/>
            <a:chExt cx="2601423" cy="109113"/>
          </a:xfrm>
        </p:grpSpPr>
        <p:sp>
          <p:nvSpPr>
            <p:cNvPr name="Freeform 7" id="7"/>
            <p:cNvSpPr/>
            <p:nvPr/>
          </p:nvSpPr>
          <p:spPr>
            <a:xfrm flipH="false" flipV="false" rot="0">
              <a:off x="0" y="0"/>
              <a:ext cx="2601423" cy="109113"/>
            </a:xfrm>
            <a:custGeom>
              <a:avLst/>
              <a:gdLst/>
              <a:ahLst/>
              <a:cxnLst/>
              <a:rect r="r" b="b" t="t" l="l"/>
              <a:pathLst>
                <a:path h="109113" w="2601423">
                  <a:moveTo>
                    <a:pt x="0" y="0"/>
                  </a:moveTo>
                  <a:lnTo>
                    <a:pt x="2601423" y="0"/>
                  </a:lnTo>
                  <a:lnTo>
                    <a:pt x="2601423" y="109113"/>
                  </a:lnTo>
                  <a:lnTo>
                    <a:pt x="0" y="109113"/>
                  </a:lnTo>
                  <a:close/>
                </a:path>
              </a:pathLst>
            </a:custGeom>
            <a:solidFill>
              <a:srgbClr val="D34A24"/>
            </a:solidFill>
          </p:spPr>
        </p:sp>
        <p:sp>
          <p:nvSpPr>
            <p:cNvPr name="TextBox 8" id="8"/>
            <p:cNvSpPr txBox="true"/>
            <p:nvPr/>
          </p:nvSpPr>
          <p:spPr>
            <a:xfrm>
              <a:off x="0" y="-47625"/>
              <a:ext cx="2601423" cy="156738"/>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46059" y="8214454"/>
            <a:ext cx="8586881" cy="358607"/>
            <a:chOff x="0" y="0"/>
            <a:chExt cx="2545760" cy="106317"/>
          </a:xfrm>
        </p:grpSpPr>
        <p:sp>
          <p:nvSpPr>
            <p:cNvPr name="Freeform 10" id="10"/>
            <p:cNvSpPr/>
            <p:nvPr/>
          </p:nvSpPr>
          <p:spPr>
            <a:xfrm flipH="false" flipV="false" rot="0">
              <a:off x="0" y="0"/>
              <a:ext cx="2545760" cy="106317"/>
            </a:xfrm>
            <a:custGeom>
              <a:avLst/>
              <a:gdLst/>
              <a:ahLst/>
              <a:cxnLst/>
              <a:rect r="r" b="b" t="t" l="l"/>
              <a:pathLst>
                <a:path h="106317" w="2545760">
                  <a:moveTo>
                    <a:pt x="0" y="0"/>
                  </a:moveTo>
                  <a:lnTo>
                    <a:pt x="2545760" y="0"/>
                  </a:lnTo>
                  <a:lnTo>
                    <a:pt x="2545760" y="106317"/>
                  </a:lnTo>
                  <a:lnTo>
                    <a:pt x="0" y="106317"/>
                  </a:lnTo>
                  <a:close/>
                </a:path>
              </a:pathLst>
            </a:custGeom>
            <a:solidFill>
              <a:srgbClr val="992800"/>
            </a:solidFill>
          </p:spPr>
        </p:sp>
        <p:sp>
          <p:nvSpPr>
            <p:cNvPr name="TextBox 11" id="11"/>
            <p:cNvSpPr txBox="true"/>
            <p:nvPr/>
          </p:nvSpPr>
          <p:spPr>
            <a:xfrm>
              <a:off x="0" y="-47625"/>
              <a:ext cx="2545760" cy="153942"/>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146059" y="8914491"/>
            <a:ext cx="8646113" cy="342530"/>
            <a:chOff x="0" y="0"/>
            <a:chExt cx="2563321" cy="101550"/>
          </a:xfrm>
        </p:grpSpPr>
        <p:sp>
          <p:nvSpPr>
            <p:cNvPr name="Freeform 13" id="13"/>
            <p:cNvSpPr/>
            <p:nvPr/>
          </p:nvSpPr>
          <p:spPr>
            <a:xfrm flipH="false" flipV="false" rot="0">
              <a:off x="0" y="0"/>
              <a:ext cx="2563321" cy="101550"/>
            </a:xfrm>
            <a:custGeom>
              <a:avLst/>
              <a:gdLst/>
              <a:ahLst/>
              <a:cxnLst/>
              <a:rect r="r" b="b" t="t" l="l"/>
              <a:pathLst>
                <a:path h="101550" w="2563321">
                  <a:moveTo>
                    <a:pt x="0" y="0"/>
                  </a:moveTo>
                  <a:lnTo>
                    <a:pt x="2563321" y="0"/>
                  </a:lnTo>
                  <a:lnTo>
                    <a:pt x="2563321" y="101550"/>
                  </a:lnTo>
                  <a:lnTo>
                    <a:pt x="0" y="101550"/>
                  </a:lnTo>
                  <a:close/>
                </a:path>
              </a:pathLst>
            </a:custGeom>
            <a:solidFill>
              <a:srgbClr val="3C7F72"/>
            </a:solidFill>
          </p:spPr>
        </p:sp>
        <p:sp>
          <p:nvSpPr>
            <p:cNvPr name="TextBox 14" id="14"/>
            <p:cNvSpPr txBox="true"/>
            <p:nvPr/>
          </p:nvSpPr>
          <p:spPr>
            <a:xfrm>
              <a:off x="0" y="-47625"/>
              <a:ext cx="2563321" cy="149175"/>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13144500" y="478304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1474695"/>
            <a:ext cx="14173200" cy="1428750"/>
          </a:xfrm>
          <a:prstGeom prst="rect">
            <a:avLst/>
          </a:prstGeom>
        </p:spPr>
        <p:txBody>
          <a:bodyPr anchor="t" rtlCol="false" tIns="0" lIns="0" bIns="0" rIns="0">
            <a:spAutoFit/>
          </a:bodyPr>
          <a:lstStyle/>
          <a:p>
            <a:pPr marL="0" indent="0" lvl="0">
              <a:lnSpc>
                <a:spcPts val="11279"/>
              </a:lnSpc>
              <a:spcBef>
                <a:spcPct val="0"/>
              </a:spcBef>
            </a:pPr>
            <a:r>
              <a:rPr lang="en-US" sz="9399" u="none">
                <a:solidFill>
                  <a:srgbClr val="D34A24"/>
                </a:solidFill>
                <a:latin typeface="Roca One Ultra-Bold"/>
              </a:rPr>
              <a:t>Thank you!</a:t>
            </a:r>
          </a:p>
        </p:txBody>
      </p:sp>
      <p:sp>
        <p:nvSpPr>
          <p:cNvPr name="TextBox 17" id="17"/>
          <p:cNvSpPr txBox="true"/>
          <p:nvPr/>
        </p:nvSpPr>
        <p:spPr>
          <a:xfrm rot="0">
            <a:off x="1028700" y="3208245"/>
            <a:ext cx="8857044" cy="2613025"/>
          </a:xfrm>
          <a:prstGeom prst="rect">
            <a:avLst/>
          </a:prstGeom>
        </p:spPr>
        <p:txBody>
          <a:bodyPr anchor="t" rtlCol="false" tIns="0" lIns="0" bIns="0" rIns="0">
            <a:spAutoFit/>
          </a:bodyPr>
          <a:lstStyle/>
          <a:p>
            <a:pPr>
              <a:lnSpc>
                <a:spcPts val="3499"/>
              </a:lnSpc>
            </a:pPr>
            <a:r>
              <a:rPr lang="en-US" sz="2499">
                <a:solidFill>
                  <a:srgbClr val="000000"/>
                </a:solidFill>
                <a:latin typeface="DM Sans"/>
              </a:rPr>
              <a:t>There are still many more that can be improved within this project, so please don’t hesitate to reach me out in:</a:t>
            </a:r>
          </a:p>
          <a:p>
            <a:pPr>
              <a:lnSpc>
                <a:spcPts val="3499"/>
              </a:lnSpc>
            </a:pPr>
          </a:p>
          <a:p>
            <a:pPr>
              <a:lnSpc>
                <a:spcPts val="3499"/>
              </a:lnSpc>
            </a:pPr>
            <a:r>
              <a:rPr lang="en-US" sz="2499">
                <a:solidFill>
                  <a:srgbClr val="000000"/>
                </a:solidFill>
                <a:latin typeface="DM Sans Bold"/>
              </a:rPr>
              <a:t>LinkedIn</a:t>
            </a:r>
            <a:r>
              <a:rPr lang="en-US" sz="2499">
                <a:solidFill>
                  <a:srgbClr val="000000"/>
                </a:solidFill>
                <a:latin typeface="DM Sans"/>
              </a:rPr>
              <a:t> : </a:t>
            </a:r>
            <a:r>
              <a:rPr lang="en-US" sz="2499" u="sng">
                <a:solidFill>
                  <a:srgbClr val="000000"/>
                </a:solidFill>
                <a:latin typeface="DM Sans"/>
                <a:hlinkClick r:id="rId6" tooltip="https://www.linkedin.com/in/intancitraphonskaningtyas"/>
              </a:rPr>
              <a:t>Intan Citra Phonskaningtyas</a:t>
            </a:r>
          </a:p>
          <a:p>
            <a:pPr>
              <a:lnSpc>
                <a:spcPts val="3499"/>
              </a:lnSpc>
            </a:pPr>
            <a:r>
              <a:rPr lang="en-US" sz="2499">
                <a:solidFill>
                  <a:srgbClr val="000000"/>
                </a:solidFill>
                <a:latin typeface="DM Sans Bold"/>
              </a:rPr>
              <a:t>GitHub </a:t>
            </a:r>
            <a:r>
              <a:rPr lang="en-US" sz="2499">
                <a:solidFill>
                  <a:srgbClr val="000000"/>
                </a:solidFill>
                <a:latin typeface="DM Sans"/>
              </a:rPr>
              <a:t>: </a:t>
            </a:r>
            <a:r>
              <a:rPr lang="en-US" sz="2499" u="sng">
                <a:solidFill>
                  <a:srgbClr val="000000"/>
                </a:solidFill>
                <a:latin typeface="DM Sans"/>
                <a:hlinkClick r:id="rId7" tooltip="https://github.com/intancitra"/>
              </a:rPr>
              <a:t>intancitra</a:t>
            </a:r>
          </a:p>
          <a:p>
            <a:pPr marL="0" indent="0" lvl="0">
              <a:lnSpc>
                <a:spcPts val="3499"/>
              </a:lnSpc>
              <a:spcBef>
                <a:spcPct val="0"/>
              </a:spcBef>
            </a:pPr>
          </a:p>
        </p:txBody>
      </p:sp>
      <p:grpSp>
        <p:nvGrpSpPr>
          <p:cNvPr name="Group 18" id="18"/>
          <p:cNvGrpSpPr/>
          <p:nvPr/>
        </p:nvGrpSpPr>
        <p:grpSpPr>
          <a:xfrm rot="0">
            <a:off x="17569677" y="8095113"/>
            <a:ext cx="1163187" cy="11631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552628" y="-259189"/>
            <a:ext cx="7478169" cy="10546189"/>
          </a:xfrm>
          <a:custGeom>
            <a:avLst/>
            <a:gdLst/>
            <a:ahLst/>
            <a:cxnLst/>
            <a:rect r="r" b="b" t="t" l="l"/>
            <a:pathLst>
              <a:path h="10546189" w="7478169">
                <a:moveTo>
                  <a:pt x="0" y="0"/>
                </a:moveTo>
                <a:lnTo>
                  <a:pt x="7478169" y="0"/>
                </a:lnTo>
                <a:lnTo>
                  <a:pt x="7478169" y="10546189"/>
                </a:lnTo>
                <a:lnTo>
                  <a:pt x="0" y="10546189"/>
                </a:lnTo>
                <a:lnTo>
                  <a:pt x="0" y="0"/>
                </a:lnTo>
                <a:close/>
              </a:path>
            </a:pathLst>
          </a:custGeom>
          <a:blipFill>
            <a:blip r:embed="rId2"/>
            <a:stretch>
              <a:fillRect l="0" t="-6270" r="-154435" b="-14044"/>
            </a:stretch>
          </a:blipFill>
        </p:spPr>
      </p:sp>
      <p:sp>
        <p:nvSpPr>
          <p:cNvPr name="AutoShape 3" id="3"/>
          <p:cNvSpPr/>
          <p:nvPr/>
        </p:nvSpPr>
        <p:spPr>
          <a:xfrm rot="-5400000">
            <a:off x="1792016" y="5146282"/>
            <a:ext cx="10257527" cy="0"/>
          </a:xfrm>
          <a:prstGeom prst="line">
            <a:avLst/>
          </a:prstGeom>
          <a:ln cap="rnd" w="9525">
            <a:solidFill>
              <a:srgbClr val="000000">
                <a:alpha val="29804"/>
              </a:srgbClr>
            </a:solidFill>
            <a:prstDash val="solid"/>
            <a:headEnd type="none" len="sm" w="sm"/>
            <a:tailEnd type="none" len="sm" w="sm"/>
          </a:ln>
        </p:spPr>
      </p:sp>
      <p:sp>
        <p:nvSpPr>
          <p:cNvPr name="TextBox 4" id="4"/>
          <p:cNvSpPr txBox="true"/>
          <p:nvPr/>
        </p:nvSpPr>
        <p:spPr>
          <a:xfrm rot="0">
            <a:off x="1028700" y="6486613"/>
            <a:ext cx="5243646" cy="2454275"/>
          </a:xfrm>
          <a:prstGeom prst="rect">
            <a:avLst/>
          </a:prstGeom>
        </p:spPr>
        <p:txBody>
          <a:bodyPr anchor="t" rtlCol="false" tIns="0" lIns="0" bIns="0" rIns="0">
            <a:spAutoFit/>
          </a:bodyPr>
          <a:lstStyle/>
          <a:p>
            <a:pPr algn="l" marL="0" indent="0" lvl="0">
              <a:lnSpc>
                <a:spcPts val="3249"/>
              </a:lnSpc>
              <a:spcBef>
                <a:spcPct val="0"/>
              </a:spcBef>
            </a:pPr>
            <a:r>
              <a:rPr lang="en-US" sz="2499" u="none">
                <a:solidFill>
                  <a:srgbClr val="000000"/>
                </a:solidFill>
                <a:latin typeface="Open Sauce"/>
              </a:rPr>
              <a:t>Use these design resources in your Presentation. Happy designing! </a:t>
            </a:r>
          </a:p>
          <a:p>
            <a:pPr algn="l" marL="0" indent="0" lvl="0">
              <a:lnSpc>
                <a:spcPts val="3249"/>
              </a:lnSpc>
              <a:spcBef>
                <a:spcPct val="0"/>
              </a:spcBef>
            </a:pPr>
          </a:p>
          <a:p>
            <a:pPr algn="l" marL="0" indent="0" lvl="0">
              <a:lnSpc>
                <a:spcPts val="3249"/>
              </a:lnSpc>
              <a:spcBef>
                <a:spcPct val="0"/>
              </a:spcBef>
            </a:pPr>
            <a:r>
              <a:rPr lang="en-US" sz="2499" u="none">
                <a:solidFill>
                  <a:srgbClr val="000000"/>
                </a:solidFill>
                <a:latin typeface="Open Sauce"/>
              </a:rPr>
              <a:t>Delete or hide this page before presenting. </a:t>
            </a:r>
          </a:p>
        </p:txBody>
      </p:sp>
      <p:sp>
        <p:nvSpPr>
          <p:cNvPr name="Freeform 5" id="5"/>
          <p:cNvSpPr/>
          <p:nvPr/>
        </p:nvSpPr>
        <p:spPr>
          <a:xfrm flipH="false" flipV="false" rot="0">
            <a:off x="7778687" y="590758"/>
            <a:ext cx="2730626" cy="3943142"/>
          </a:xfrm>
          <a:custGeom>
            <a:avLst/>
            <a:gdLst/>
            <a:ahLst/>
            <a:cxnLst/>
            <a:rect r="r" b="b" t="t" l="l"/>
            <a:pathLst>
              <a:path h="3943142" w="2730626">
                <a:moveTo>
                  <a:pt x="0" y="0"/>
                </a:moveTo>
                <a:lnTo>
                  <a:pt x="2730626" y="0"/>
                </a:lnTo>
                <a:lnTo>
                  <a:pt x="2730626" y="3943142"/>
                </a:lnTo>
                <a:lnTo>
                  <a:pt x="0" y="3943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0748487" y="-677116"/>
            <a:ext cx="1031161" cy="3566910"/>
          </a:xfrm>
          <a:custGeom>
            <a:avLst/>
            <a:gdLst/>
            <a:ahLst/>
            <a:cxnLst/>
            <a:rect r="r" b="b" t="t" l="l"/>
            <a:pathLst>
              <a:path h="3566910" w="1031161">
                <a:moveTo>
                  <a:pt x="0" y="0"/>
                </a:moveTo>
                <a:lnTo>
                  <a:pt x="1031162" y="0"/>
                </a:lnTo>
                <a:lnTo>
                  <a:pt x="1031162" y="3566910"/>
                </a:lnTo>
                <a:lnTo>
                  <a:pt x="0" y="3566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040893" y="2171700"/>
            <a:ext cx="994189" cy="1016364"/>
          </a:xfrm>
          <a:custGeom>
            <a:avLst/>
            <a:gdLst/>
            <a:ahLst/>
            <a:cxnLst/>
            <a:rect r="r" b="b" t="t" l="l"/>
            <a:pathLst>
              <a:path h="1016364" w="994189">
                <a:moveTo>
                  <a:pt x="0" y="0"/>
                </a:moveTo>
                <a:lnTo>
                  <a:pt x="994189" y="0"/>
                </a:lnTo>
                <a:lnTo>
                  <a:pt x="994189" y="1016364"/>
                </a:lnTo>
                <a:lnTo>
                  <a:pt x="0" y="10163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040893" y="3517536"/>
            <a:ext cx="994189" cy="1016364"/>
          </a:xfrm>
          <a:custGeom>
            <a:avLst/>
            <a:gdLst/>
            <a:ahLst/>
            <a:cxnLst/>
            <a:rect r="r" b="b" t="t" l="l"/>
            <a:pathLst>
              <a:path h="1016364" w="994189">
                <a:moveTo>
                  <a:pt x="0" y="0"/>
                </a:moveTo>
                <a:lnTo>
                  <a:pt x="994189" y="0"/>
                </a:lnTo>
                <a:lnTo>
                  <a:pt x="994189" y="1016364"/>
                </a:lnTo>
                <a:lnTo>
                  <a:pt x="0" y="1016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606462" y="631624"/>
            <a:ext cx="3033220" cy="794152"/>
          </a:xfrm>
          <a:custGeom>
            <a:avLst/>
            <a:gdLst/>
            <a:ahLst/>
            <a:cxnLst/>
            <a:rect r="r" b="b" t="t" l="l"/>
            <a:pathLst>
              <a:path h="794152" w="3033220">
                <a:moveTo>
                  <a:pt x="0" y="0"/>
                </a:moveTo>
                <a:lnTo>
                  <a:pt x="3033219" y="0"/>
                </a:lnTo>
                <a:lnTo>
                  <a:pt x="3033219" y="794152"/>
                </a:lnTo>
                <a:lnTo>
                  <a:pt x="0" y="7941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3205659" y="3557179"/>
            <a:ext cx="994954" cy="994954"/>
          </a:xfrm>
          <a:custGeom>
            <a:avLst/>
            <a:gdLst/>
            <a:ahLst/>
            <a:cxnLst/>
            <a:rect r="r" b="b" t="t" l="l"/>
            <a:pathLst>
              <a:path h="994954" w="994954">
                <a:moveTo>
                  <a:pt x="0" y="0"/>
                </a:moveTo>
                <a:lnTo>
                  <a:pt x="994954" y="0"/>
                </a:lnTo>
                <a:lnTo>
                  <a:pt x="994954" y="994954"/>
                </a:lnTo>
                <a:lnTo>
                  <a:pt x="0" y="9949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4607969" y="3517536"/>
            <a:ext cx="994954" cy="994954"/>
          </a:xfrm>
          <a:custGeom>
            <a:avLst/>
            <a:gdLst/>
            <a:ahLst/>
            <a:cxnLst/>
            <a:rect r="r" b="b" t="t" l="l"/>
            <a:pathLst>
              <a:path h="994954" w="994954">
                <a:moveTo>
                  <a:pt x="0" y="0"/>
                </a:moveTo>
                <a:lnTo>
                  <a:pt x="994954" y="0"/>
                </a:lnTo>
                <a:lnTo>
                  <a:pt x="994954" y="994954"/>
                </a:lnTo>
                <a:lnTo>
                  <a:pt x="0" y="9949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6045530" y="3557179"/>
            <a:ext cx="994954" cy="994954"/>
          </a:xfrm>
          <a:custGeom>
            <a:avLst/>
            <a:gdLst/>
            <a:ahLst/>
            <a:cxnLst/>
            <a:rect r="r" b="b" t="t" l="l"/>
            <a:pathLst>
              <a:path h="994954" w="994954">
                <a:moveTo>
                  <a:pt x="0" y="0"/>
                </a:moveTo>
                <a:lnTo>
                  <a:pt x="994954" y="0"/>
                </a:lnTo>
                <a:lnTo>
                  <a:pt x="994954" y="994954"/>
                </a:lnTo>
                <a:lnTo>
                  <a:pt x="0" y="9949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3606462" y="1885730"/>
            <a:ext cx="3033220" cy="794152"/>
          </a:xfrm>
          <a:custGeom>
            <a:avLst/>
            <a:gdLst/>
            <a:ahLst/>
            <a:cxnLst/>
            <a:rect r="r" b="b" t="t" l="l"/>
            <a:pathLst>
              <a:path h="794152" w="3033220">
                <a:moveTo>
                  <a:pt x="0" y="0"/>
                </a:moveTo>
                <a:lnTo>
                  <a:pt x="3033219" y="0"/>
                </a:lnTo>
                <a:lnTo>
                  <a:pt x="3033219" y="794152"/>
                </a:lnTo>
                <a:lnTo>
                  <a:pt x="0" y="7941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7533159" y="5231507"/>
            <a:ext cx="4004829" cy="4026793"/>
          </a:xfrm>
          <a:custGeom>
            <a:avLst/>
            <a:gdLst/>
            <a:ahLst/>
            <a:cxnLst/>
            <a:rect r="r" b="b" t="t" l="l"/>
            <a:pathLst>
              <a:path h="4026793" w="4004829">
                <a:moveTo>
                  <a:pt x="0" y="0"/>
                </a:moveTo>
                <a:lnTo>
                  <a:pt x="4004828" y="0"/>
                </a:lnTo>
                <a:lnTo>
                  <a:pt x="4004828" y="4026793"/>
                </a:lnTo>
                <a:lnTo>
                  <a:pt x="0" y="40267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7430029" y="3168732"/>
            <a:ext cx="1713971" cy="1713971"/>
          </a:xfrm>
          <a:custGeom>
            <a:avLst/>
            <a:gdLst/>
            <a:ahLst/>
            <a:cxnLst/>
            <a:rect r="r" b="b" t="t" l="l"/>
            <a:pathLst>
              <a:path h="1713971" w="1713971">
                <a:moveTo>
                  <a:pt x="0" y="0"/>
                </a:moveTo>
                <a:lnTo>
                  <a:pt x="1713971" y="0"/>
                </a:lnTo>
                <a:lnTo>
                  <a:pt x="1713971" y="1713972"/>
                </a:lnTo>
                <a:lnTo>
                  <a:pt x="0" y="17139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5400000">
            <a:off x="11178932" y="6025040"/>
            <a:ext cx="4089410" cy="2377110"/>
          </a:xfrm>
          <a:custGeom>
            <a:avLst/>
            <a:gdLst/>
            <a:ahLst/>
            <a:cxnLst/>
            <a:rect r="r" b="b" t="t" l="l"/>
            <a:pathLst>
              <a:path h="2377110" w="4089410">
                <a:moveTo>
                  <a:pt x="0" y="0"/>
                </a:moveTo>
                <a:lnTo>
                  <a:pt x="4089410" y="0"/>
                </a:lnTo>
                <a:lnTo>
                  <a:pt x="4089410" y="2377110"/>
                </a:lnTo>
                <a:lnTo>
                  <a:pt x="0" y="2377110"/>
                </a:lnTo>
                <a:lnTo>
                  <a:pt x="0" y="0"/>
                </a:lnTo>
                <a:close/>
              </a:path>
            </a:pathLst>
          </a:custGeom>
          <a:blipFill>
            <a:blip r:embed="rId25">
              <a:extLst>
                <a:ext uri="{96DAC541-7B7A-43D3-8B79-37D633B846F1}">
                  <asvg:svgBlip xmlns:asvg="http://schemas.microsoft.com/office/drawing/2016/SVG/main" r:embed="rId26"/>
                </a:ext>
              </a:extLst>
            </a:blip>
            <a:stretch>
              <a:fillRect l="0" t="0" r="0" b="-72660"/>
            </a:stretch>
          </a:blipFill>
        </p:spPr>
      </p:sp>
      <p:sp>
        <p:nvSpPr>
          <p:cNvPr name="Freeform 17" id="17"/>
          <p:cNvSpPr/>
          <p:nvPr/>
        </p:nvSpPr>
        <p:spPr>
          <a:xfrm flipH="false" flipV="false" rot="0">
            <a:off x="13400631" y="5231507"/>
            <a:ext cx="1599963" cy="1591236"/>
          </a:xfrm>
          <a:custGeom>
            <a:avLst/>
            <a:gdLst/>
            <a:ahLst/>
            <a:cxnLst/>
            <a:rect r="r" b="b" t="t" l="l"/>
            <a:pathLst>
              <a:path h="1591236" w="1599963">
                <a:moveTo>
                  <a:pt x="0" y="0"/>
                </a:moveTo>
                <a:lnTo>
                  <a:pt x="1599964" y="0"/>
                </a:lnTo>
                <a:lnTo>
                  <a:pt x="1599964" y="1591236"/>
                </a:lnTo>
                <a:lnTo>
                  <a:pt x="0" y="159123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15495895" y="5231507"/>
            <a:ext cx="1517650" cy="1517650"/>
          </a:xfrm>
          <a:custGeom>
            <a:avLst/>
            <a:gdLst/>
            <a:ahLst/>
            <a:cxnLst/>
            <a:rect r="r" b="b" t="t" l="l"/>
            <a:pathLst>
              <a:path h="1517650" w="1517650">
                <a:moveTo>
                  <a:pt x="0" y="0"/>
                </a:moveTo>
                <a:lnTo>
                  <a:pt x="1517650" y="0"/>
                </a:lnTo>
                <a:lnTo>
                  <a:pt x="1517650" y="1517650"/>
                </a:lnTo>
                <a:lnTo>
                  <a:pt x="0" y="151765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grpSp>
        <p:nvGrpSpPr>
          <p:cNvPr name="Group 19" id="19"/>
          <p:cNvGrpSpPr/>
          <p:nvPr/>
        </p:nvGrpSpPr>
        <p:grpSpPr>
          <a:xfrm rot="0">
            <a:off x="17560152" y="8095113"/>
            <a:ext cx="1163187" cy="116318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0">
            <a:off x="14607969" y="7195809"/>
            <a:ext cx="1283060" cy="1480897"/>
          </a:xfrm>
          <a:custGeom>
            <a:avLst/>
            <a:gdLst/>
            <a:ahLst/>
            <a:cxnLst/>
            <a:rect r="r" b="b" t="t" l="l"/>
            <a:pathLst>
              <a:path h="1480897" w="1283060">
                <a:moveTo>
                  <a:pt x="0" y="0"/>
                </a:moveTo>
                <a:lnTo>
                  <a:pt x="1283060" y="0"/>
                </a:lnTo>
                <a:lnTo>
                  <a:pt x="1283060" y="1480897"/>
                </a:lnTo>
                <a:lnTo>
                  <a:pt x="0" y="148089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3" id="23"/>
          <p:cNvSpPr/>
          <p:nvPr/>
        </p:nvSpPr>
        <p:spPr>
          <a:xfrm flipH="false" flipV="false" rot="0">
            <a:off x="15718549" y="7247110"/>
            <a:ext cx="1448870" cy="1378295"/>
          </a:xfrm>
          <a:custGeom>
            <a:avLst/>
            <a:gdLst/>
            <a:ahLst/>
            <a:cxnLst/>
            <a:rect r="r" b="b" t="t" l="l"/>
            <a:pathLst>
              <a:path h="1378295" w="1448870">
                <a:moveTo>
                  <a:pt x="0" y="0"/>
                </a:moveTo>
                <a:lnTo>
                  <a:pt x="1448870" y="0"/>
                </a:lnTo>
                <a:lnTo>
                  <a:pt x="1448870" y="1378295"/>
                </a:lnTo>
                <a:lnTo>
                  <a:pt x="0" y="1378295"/>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4" id="24"/>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TextBox 25" id="25"/>
          <p:cNvSpPr txBox="true"/>
          <p:nvPr/>
        </p:nvSpPr>
        <p:spPr>
          <a:xfrm rot="0">
            <a:off x="1028700" y="1266825"/>
            <a:ext cx="5725391" cy="1189100"/>
          </a:xfrm>
          <a:prstGeom prst="rect">
            <a:avLst/>
          </a:prstGeom>
        </p:spPr>
        <p:txBody>
          <a:bodyPr anchor="t" rtlCol="false" tIns="0" lIns="0" bIns="0" rIns="0">
            <a:spAutoFit/>
          </a:bodyPr>
          <a:lstStyle/>
          <a:p>
            <a:pPr algn="just" marL="0" indent="0" lvl="0">
              <a:lnSpc>
                <a:spcPts val="8741"/>
              </a:lnSpc>
            </a:pPr>
            <a:r>
              <a:rPr lang="en-US" sz="9399" u="none">
                <a:solidFill>
                  <a:srgbClr val="BF372A"/>
                </a:solidFill>
                <a:latin typeface="Roca One Ultra-Bold"/>
              </a:rPr>
              <a:t>Resource </a:t>
            </a:r>
          </a:p>
        </p:txBody>
      </p:sp>
      <p:sp>
        <p:nvSpPr>
          <p:cNvPr name="TextBox 26" id="26"/>
          <p:cNvSpPr txBox="true"/>
          <p:nvPr/>
        </p:nvSpPr>
        <p:spPr>
          <a:xfrm rot="0">
            <a:off x="1028700" y="2543254"/>
            <a:ext cx="5725391" cy="1428750"/>
          </a:xfrm>
          <a:prstGeom prst="rect">
            <a:avLst/>
          </a:prstGeom>
        </p:spPr>
        <p:txBody>
          <a:bodyPr anchor="t" rtlCol="false" tIns="0" lIns="0" bIns="0" rIns="0">
            <a:spAutoFit/>
          </a:bodyPr>
          <a:lstStyle/>
          <a:p>
            <a:pPr algn="l" marL="0" indent="0" lvl="0">
              <a:lnSpc>
                <a:spcPts val="11279"/>
              </a:lnSpc>
              <a:spcBef>
                <a:spcPct val="0"/>
              </a:spcBef>
            </a:pPr>
            <a:r>
              <a:rPr lang="en-US" sz="9399" u="none">
                <a:solidFill>
                  <a:srgbClr val="3C7F72"/>
                </a:solidFill>
                <a:latin typeface="Roca One"/>
              </a:rPr>
              <a:t>Page</a:t>
            </a: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TextBox 2" id="2"/>
          <p:cNvSpPr txBox="true"/>
          <p:nvPr/>
        </p:nvSpPr>
        <p:spPr>
          <a:xfrm rot="0">
            <a:off x="3841110" y="5294454"/>
            <a:ext cx="10605780" cy="1714500"/>
          </a:xfrm>
          <a:prstGeom prst="rect">
            <a:avLst/>
          </a:prstGeom>
        </p:spPr>
        <p:txBody>
          <a:bodyPr anchor="t" rtlCol="false" tIns="0" lIns="0" bIns="0" rIns="0">
            <a:spAutoFit/>
          </a:bodyPr>
          <a:lstStyle/>
          <a:p>
            <a:pPr algn="ctr" marL="0" indent="0" lvl="0">
              <a:lnSpc>
                <a:spcPts val="13560"/>
              </a:lnSpc>
              <a:spcBef>
                <a:spcPct val="0"/>
              </a:spcBef>
            </a:pPr>
            <a:r>
              <a:rPr lang="en-US" sz="11300">
                <a:solidFill>
                  <a:srgbClr val="FFAF00"/>
                </a:solidFill>
                <a:latin typeface="Roca One"/>
              </a:rPr>
              <a:t>Wrangling</a:t>
            </a:r>
          </a:p>
        </p:txBody>
      </p:sp>
      <p:sp>
        <p:nvSpPr>
          <p:cNvPr name="Freeform 3" id="3"/>
          <p:cNvSpPr/>
          <p:nvPr/>
        </p:nvSpPr>
        <p:spPr>
          <a:xfrm flipH="false" flipV="false" rot="0">
            <a:off x="14442144" y="4733417"/>
            <a:ext cx="3845856" cy="5553583"/>
          </a:xfrm>
          <a:custGeom>
            <a:avLst/>
            <a:gdLst/>
            <a:ahLst/>
            <a:cxnLst/>
            <a:rect r="r" b="b" t="t" l="l"/>
            <a:pathLst>
              <a:path h="5553583" w="3845856">
                <a:moveTo>
                  <a:pt x="0" y="0"/>
                </a:moveTo>
                <a:lnTo>
                  <a:pt x="3845856" y="0"/>
                </a:lnTo>
                <a:lnTo>
                  <a:pt x="3845856" y="5553583"/>
                </a:lnTo>
                <a:lnTo>
                  <a:pt x="0" y="5553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0" y="5143500"/>
            <a:ext cx="18288000" cy="0"/>
          </a:xfrm>
          <a:prstGeom prst="line">
            <a:avLst/>
          </a:prstGeom>
          <a:ln cap="rnd" w="9525">
            <a:solidFill>
              <a:srgbClr val="000000">
                <a:alpha val="29804"/>
              </a:srgbClr>
            </a:solidFill>
            <a:prstDash val="solid"/>
            <a:headEnd type="none" len="sm" w="sm"/>
            <a:tailEnd type="none" len="sm" w="sm"/>
          </a:ln>
        </p:spPr>
      </p:sp>
      <p:sp>
        <p:nvSpPr>
          <p:cNvPr name="Freeform 5" id="5"/>
          <p:cNvSpPr/>
          <p:nvPr/>
        </p:nvSpPr>
        <p:spPr>
          <a:xfrm flipH="true" flipV="false" rot="0">
            <a:off x="3011" y="4744619"/>
            <a:ext cx="3838099" cy="5542381"/>
          </a:xfrm>
          <a:custGeom>
            <a:avLst/>
            <a:gdLst/>
            <a:ahLst/>
            <a:cxnLst/>
            <a:rect r="r" b="b" t="t" l="l"/>
            <a:pathLst>
              <a:path h="5542381" w="3838099">
                <a:moveTo>
                  <a:pt x="3838099" y="0"/>
                </a:moveTo>
                <a:lnTo>
                  <a:pt x="0" y="0"/>
                </a:lnTo>
                <a:lnTo>
                  <a:pt x="0" y="5542381"/>
                </a:lnTo>
                <a:lnTo>
                  <a:pt x="3838099" y="5542381"/>
                </a:lnTo>
                <a:lnTo>
                  <a:pt x="38380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6583391" y="-6583391"/>
            <a:ext cx="5121218" cy="18288000"/>
          </a:xfrm>
          <a:custGeom>
            <a:avLst/>
            <a:gdLst/>
            <a:ahLst/>
            <a:cxnLst/>
            <a:rect r="r" b="b" t="t" l="l"/>
            <a:pathLst>
              <a:path h="18288000" w="5121218">
                <a:moveTo>
                  <a:pt x="0" y="0"/>
                </a:moveTo>
                <a:lnTo>
                  <a:pt x="5121218" y="0"/>
                </a:lnTo>
                <a:lnTo>
                  <a:pt x="5121218" y="18288000"/>
                </a:lnTo>
                <a:lnTo>
                  <a:pt x="0" y="18288000"/>
                </a:lnTo>
                <a:lnTo>
                  <a:pt x="0" y="0"/>
                </a:lnTo>
                <a:close/>
              </a:path>
            </a:pathLst>
          </a:custGeom>
          <a:blipFill>
            <a:blip r:embed="rId4"/>
            <a:stretch>
              <a:fillRect l="-46125" t="0" r="-460129" b="-13215"/>
            </a:stretch>
          </a:blipFill>
        </p:spPr>
      </p:sp>
      <p:sp>
        <p:nvSpPr>
          <p:cNvPr name="TextBox 7" id="7"/>
          <p:cNvSpPr txBox="true"/>
          <p:nvPr/>
        </p:nvSpPr>
        <p:spPr>
          <a:xfrm rot="0">
            <a:off x="5712756" y="3879048"/>
            <a:ext cx="6862488" cy="1415406"/>
          </a:xfrm>
          <a:prstGeom prst="rect">
            <a:avLst/>
          </a:prstGeom>
        </p:spPr>
        <p:txBody>
          <a:bodyPr anchor="t" rtlCol="false" tIns="0" lIns="0" bIns="0" rIns="0">
            <a:spAutoFit/>
          </a:bodyPr>
          <a:lstStyle/>
          <a:p>
            <a:pPr algn="ctr">
              <a:lnSpc>
                <a:spcPts val="10478"/>
              </a:lnSpc>
            </a:pPr>
            <a:r>
              <a:rPr lang="en-US" sz="11266">
                <a:solidFill>
                  <a:srgbClr val="FFFBED"/>
                </a:solidFill>
                <a:latin typeface="Roca One Bold"/>
              </a:rPr>
              <a:t>Data</a:t>
            </a:r>
          </a:p>
        </p:txBody>
      </p:sp>
      <p:sp>
        <p:nvSpPr>
          <p:cNvPr name="Freeform 8" id="8"/>
          <p:cNvSpPr/>
          <p:nvPr/>
        </p:nvSpPr>
        <p:spPr>
          <a:xfrm flipH="false" flipV="false" rot="0">
            <a:off x="382678" y="375357"/>
            <a:ext cx="994954" cy="994954"/>
          </a:xfrm>
          <a:custGeom>
            <a:avLst/>
            <a:gdLst/>
            <a:ahLst/>
            <a:cxnLst/>
            <a:rect r="r" b="b" t="t" l="l"/>
            <a:pathLst>
              <a:path h="994954" w="994954">
                <a:moveTo>
                  <a:pt x="0" y="0"/>
                </a:moveTo>
                <a:lnTo>
                  <a:pt x="994953" y="0"/>
                </a:lnTo>
                <a:lnTo>
                  <a:pt x="994953" y="994954"/>
                </a:lnTo>
                <a:lnTo>
                  <a:pt x="0" y="994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77631" y="1028700"/>
            <a:ext cx="779642" cy="779642"/>
          </a:xfrm>
          <a:custGeom>
            <a:avLst/>
            <a:gdLst/>
            <a:ahLst/>
            <a:cxnLst/>
            <a:rect r="r" b="b" t="t" l="l"/>
            <a:pathLst>
              <a:path h="779642" w="779642">
                <a:moveTo>
                  <a:pt x="0" y="0"/>
                </a:moveTo>
                <a:lnTo>
                  <a:pt x="779643" y="0"/>
                </a:lnTo>
                <a:lnTo>
                  <a:pt x="779643" y="779642"/>
                </a:lnTo>
                <a:lnTo>
                  <a:pt x="0" y="779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7020480" y="375357"/>
            <a:ext cx="994954" cy="994954"/>
          </a:xfrm>
          <a:custGeom>
            <a:avLst/>
            <a:gdLst/>
            <a:ahLst/>
            <a:cxnLst/>
            <a:rect r="r" b="b" t="t" l="l"/>
            <a:pathLst>
              <a:path h="994954" w="994954">
                <a:moveTo>
                  <a:pt x="994954" y="0"/>
                </a:moveTo>
                <a:lnTo>
                  <a:pt x="0" y="0"/>
                </a:lnTo>
                <a:lnTo>
                  <a:pt x="0" y="994954"/>
                </a:lnTo>
                <a:lnTo>
                  <a:pt x="994954" y="994954"/>
                </a:lnTo>
                <a:lnTo>
                  <a:pt x="9949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240838" y="1028700"/>
            <a:ext cx="779642" cy="779642"/>
          </a:xfrm>
          <a:custGeom>
            <a:avLst/>
            <a:gdLst/>
            <a:ahLst/>
            <a:cxnLst/>
            <a:rect r="r" b="b" t="t" l="l"/>
            <a:pathLst>
              <a:path h="779642" w="779642">
                <a:moveTo>
                  <a:pt x="779642" y="0"/>
                </a:moveTo>
                <a:lnTo>
                  <a:pt x="0" y="0"/>
                </a:lnTo>
                <a:lnTo>
                  <a:pt x="0" y="779642"/>
                </a:lnTo>
                <a:lnTo>
                  <a:pt x="779642" y="779642"/>
                </a:lnTo>
                <a:lnTo>
                  <a:pt x="77964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34A24"/>
        </a:solidFill>
      </p:bgPr>
    </p:bg>
    <p:spTree>
      <p:nvGrpSpPr>
        <p:cNvPr id="1" name=""/>
        <p:cNvGrpSpPr/>
        <p:nvPr/>
      </p:nvGrpSpPr>
      <p:grpSpPr>
        <a:xfrm>
          <a:off x="0" y="0"/>
          <a:ext cx="0" cy="0"/>
          <a:chOff x="0" y="0"/>
          <a:chExt cx="0" cy="0"/>
        </a:xfrm>
      </p:grpSpPr>
      <p:grpSp>
        <p:nvGrpSpPr>
          <p:cNvPr name="Group 2" id="2"/>
          <p:cNvGrpSpPr/>
          <p:nvPr/>
        </p:nvGrpSpPr>
        <p:grpSpPr>
          <a:xfrm rot="0">
            <a:off x="4623432" y="-206158"/>
            <a:ext cx="14022379" cy="11331378"/>
            <a:chOff x="0" y="0"/>
            <a:chExt cx="3693137" cy="2984396"/>
          </a:xfrm>
        </p:grpSpPr>
        <p:sp>
          <p:nvSpPr>
            <p:cNvPr name="Freeform 3" id="3"/>
            <p:cNvSpPr/>
            <p:nvPr/>
          </p:nvSpPr>
          <p:spPr>
            <a:xfrm flipH="false" flipV="false" rot="0">
              <a:off x="0" y="0"/>
              <a:ext cx="3693137" cy="2984396"/>
            </a:xfrm>
            <a:custGeom>
              <a:avLst/>
              <a:gdLst/>
              <a:ahLst/>
              <a:cxnLst/>
              <a:rect r="r" b="b" t="t" l="l"/>
              <a:pathLst>
                <a:path h="2984396" w="3693137">
                  <a:moveTo>
                    <a:pt x="0" y="0"/>
                  </a:moveTo>
                  <a:lnTo>
                    <a:pt x="3693137" y="0"/>
                  </a:lnTo>
                  <a:lnTo>
                    <a:pt x="3693137" y="2984396"/>
                  </a:lnTo>
                  <a:lnTo>
                    <a:pt x="0" y="2984396"/>
                  </a:lnTo>
                  <a:close/>
                </a:path>
              </a:pathLst>
            </a:custGeom>
            <a:solidFill>
              <a:srgbClr val="FFFBED"/>
            </a:solidFill>
          </p:spPr>
        </p:sp>
        <p:sp>
          <p:nvSpPr>
            <p:cNvPr name="TextBox 4" id="4"/>
            <p:cNvSpPr txBox="true"/>
            <p:nvPr/>
          </p:nvSpPr>
          <p:spPr>
            <a:xfrm>
              <a:off x="0" y="-76200"/>
              <a:ext cx="3693137" cy="3060596"/>
            </a:xfrm>
            <a:prstGeom prst="rect">
              <a:avLst/>
            </a:prstGeom>
          </p:spPr>
          <p:txBody>
            <a:bodyPr anchor="ctr" rtlCol="false" tIns="50800" lIns="50800" bIns="50800" rIns="50800"/>
            <a:lstStyle/>
            <a:p>
              <a:pPr algn="ctr">
                <a:lnSpc>
                  <a:spcPts val="3600"/>
                </a:lnSpc>
              </a:pPr>
            </a:p>
          </p:txBody>
        </p:sp>
      </p:grpSp>
      <p:grpSp>
        <p:nvGrpSpPr>
          <p:cNvPr name="Group 5" id="5"/>
          <p:cNvGrpSpPr/>
          <p:nvPr/>
        </p:nvGrpSpPr>
        <p:grpSpPr>
          <a:xfrm rot="0">
            <a:off x="17560152" y="8095113"/>
            <a:ext cx="1163187" cy="11631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4A24"/>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0647160" y="517979"/>
            <a:ext cx="2060192" cy="20601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07"/>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7857245" y="8509837"/>
            <a:ext cx="345030" cy="333738"/>
          </a:xfrm>
          <a:custGeom>
            <a:avLst/>
            <a:gdLst/>
            <a:ahLst/>
            <a:cxnLst/>
            <a:rect r="r" b="b" t="t" l="l"/>
            <a:pathLst>
              <a:path h="333738" w="345030">
                <a:moveTo>
                  <a:pt x="0" y="0"/>
                </a:moveTo>
                <a:lnTo>
                  <a:pt x="345030" y="0"/>
                </a:lnTo>
                <a:lnTo>
                  <a:pt x="345030" y="333738"/>
                </a:lnTo>
                <a:lnTo>
                  <a:pt x="0" y="333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10451" y="1414926"/>
            <a:ext cx="5953102" cy="8158938"/>
          </a:xfrm>
          <a:custGeom>
            <a:avLst/>
            <a:gdLst/>
            <a:ahLst/>
            <a:cxnLst/>
            <a:rect r="r" b="b" t="t" l="l"/>
            <a:pathLst>
              <a:path h="8158938" w="5953102">
                <a:moveTo>
                  <a:pt x="0" y="0"/>
                </a:moveTo>
                <a:lnTo>
                  <a:pt x="5953102" y="0"/>
                </a:lnTo>
                <a:lnTo>
                  <a:pt x="5953102" y="8158939"/>
                </a:lnTo>
                <a:lnTo>
                  <a:pt x="0" y="8158939"/>
                </a:lnTo>
                <a:lnTo>
                  <a:pt x="0" y="0"/>
                </a:lnTo>
                <a:close/>
              </a:path>
            </a:pathLst>
          </a:custGeom>
          <a:blipFill>
            <a:blip r:embed="rId4"/>
            <a:stretch>
              <a:fillRect l="0" t="0" r="0" b="0"/>
            </a:stretch>
          </a:blipFill>
        </p:spPr>
      </p:sp>
      <p:sp>
        <p:nvSpPr>
          <p:cNvPr name="Freeform 13" id="13"/>
          <p:cNvSpPr/>
          <p:nvPr/>
        </p:nvSpPr>
        <p:spPr>
          <a:xfrm flipH="false" flipV="false" rot="0">
            <a:off x="2170392" y="753923"/>
            <a:ext cx="3033220" cy="794152"/>
          </a:xfrm>
          <a:custGeom>
            <a:avLst/>
            <a:gdLst/>
            <a:ahLst/>
            <a:cxnLst/>
            <a:rect r="r" b="b" t="t" l="l"/>
            <a:pathLst>
              <a:path h="794152" w="3033220">
                <a:moveTo>
                  <a:pt x="0" y="0"/>
                </a:moveTo>
                <a:lnTo>
                  <a:pt x="3033220" y="0"/>
                </a:lnTo>
                <a:lnTo>
                  <a:pt x="3033220" y="794152"/>
                </a:lnTo>
                <a:lnTo>
                  <a:pt x="0" y="7941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075731" y="2116604"/>
            <a:ext cx="10183569"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Ultra-Bold"/>
              </a:rPr>
              <a:t>Dataset</a:t>
            </a:r>
          </a:p>
        </p:txBody>
      </p:sp>
      <p:sp>
        <p:nvSpPr>
          <p:cNvPr name="TextBox 15" id="15"/>
          <p:cNvSpPr txBox="true"/>
          <p:nvPr/>
        </p:nvSpPr>
        <p:spPr>
          <a:xfrm rot="0">
            <a:off x="7075731" y="4679950"/>
            <a:ext cx="10183569" cy="1308100"/>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M Sans"/>
              </a:rPr>
              <a:t>The dataset, essential for the final project, is graciously provided by ID/X Partners, offering valuable insights into various aspects of loan data from 2007-2014.</a:t>
            </a:r>
          </a:p>
        </p:txBody>
      </p:sp>
      <p:sp>
        <p:nvSpPr>
          <p:cNvPr name="TextBox 16" id="16"/>
          <p:cNvSpPr txBox="true"/>
          <p:nvPr/>
        </p:nvSpPr>
        <p:spPr>
          <a:xfrm rot="0">
            <a:off x="7075731" y="4073596"/>
            <a:ext cx="10183569" cy="406400"/>
          </a:xfrm>
          <a:prstGeom prst="rect">
            <a:avLst/>
          </a:prstGeom>
        </p:spPr>
        <p:txBody>
          <a:bodyPr anchor="t" rtlCol="false" tIns="0" lIns="0" bIns="0" rIns="0">
            <a:spAutoFit/>
          </a:bodyPr>
          <a:lstStyle/>
          <a:p>
            <a:pPr marL="0" indent="0" lvl="0">
              <a:lnSpc>
                <a:spcPts val="3249"/>
              </a:lnSpc>
              <a:spcBef>
                <a:spcPct val="0"/>
              </a:spcBef>
            </a:pPr>
            <a:r>
              <a:rPr lang="en-US" sz="2499">
                <a:solidFill>
                  <a:srgbClr val="000000"/>
                </a:solidFill>
                <a:latin typeface="DM Sans Bold"/>
              </a:rPr>
              <a:t>Dataset Source</a:t>
            </a:r>
          </a:p>
        </p:txBody>
      </p:sp>
      <p:sp>
        <p:nvSpPr>
          <p:cNvPr name="TextBox 17" id="17"/>
          <p:cNvSpPr txBox="true"/>
          <p:nvPr/>
        </p:nvSpPr>
        <p:spPr>
          <a:xfrm rot="0">
            <a:off x="7075731" y="2578171"/>
            <a:ext cx="10183569" cy="1428750"/>
          </a:xfrm>
          <a:prstGeom prst="rect">
            <a:avLst/>
          </a:prstGeom>
        </p:spPr>
        <p:txBody>
          <a:bodyPr anchor="t" rtlCol="false" tIns="0" lIns="0" bIns="0" rIns="0">
            <a:spAutoFit/>
          </a:bodyPr>
          <a:lstStyle/>
          <a:p>
            <a:pPr algn="l" marL="0" indent="0" lvl="0">
              <a:lnSpc>
                <a:spcPts val="11279"/>
              </a:lnSpc>
              <a:spcBef>
                <a:spcPct val="0"/>
              </a:spcBef>
            </a:pPr>
            <a:r>
              <a:rPr lang="en-US" sz="9399" u="none">
                <a:solidFill>
                  <a:srgbClr val="D34A24"/>
                </a:solidFill>
                <a:latin typeface="Roca One"/>
              </a:rPr>
              <a:t>Overview</a:t>
            </a:r>
          </a:p>
        </p:txBody>
      </p:sp>
      <p:sp>
        <p:nvSpPr>
          <p:cNvPr name="TextBox 18" id="18"/>
          <p:cNvSpPr txBox="true"/>
          <p:nvPr/>
        </p:nvSpPr>
        <p:spPr>
          <a:xfrm rot="2570800">
            <a:off x="10936383" y="711835"/>
            <a:ext cx="1771348" cy="1384949"/>
          </a:xfrm>
          <a:prstGeom prst="rect">
            <a:avLst/>
          </a:prstGeom>
        </p:spPr>
        <p:txBody>
          <a:bodyPr anchor="t" rtlCol="false" tIns="0" lIns="0" bIns="0" rIns="0">
            <a:spAutoFit/>
          </a:bodyPr>
          <a:lstStyle/>
          <a:p>
            <a:pPr algn="l" marL="0" indent="0" lvl="0">
              <a:lnSpc>
                <a:spcPts val="3080"/>
              </a:lnSpc>
              <a:spcBef>
                <a:spcPct val="0"/>
              </a:spcBef>
            </a:pPr>
            <a:r>
              <a:rPr lang="en-US" sz="2200" spc="250">
                <a:solidFill>
                  <a:srgbClr val="000000"/>
                </a:solidFill>
                <a:latin typeface="Open Sauce Bold"/>
              </a:rPr>
              <a:t>DATA WRANGLING</a:t>
            </a:r>
          </a:p>
        </p:txBody>
      </p:sp>
      <p:sp>
        <p:nvSpPr>
          <p:cNvPr name="TextBox 19" id="19"/>
          <p:cNvSpPr txBox="true"/>
          <p:nvPr/>
        </p:nvSpPr>
        <p:spPr>
          <a:xfrm rot="0">
            <a:off x="7075731" y="7057233"/>
            <a:ext cx="10183569" cy="2184400"/>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DM Sans"/>
              </a:rPr>
              <a:t>The dataset encompasses a diverse set of features crucial for the analysis, including </a:t>
            </a:r>
            <a:r>
              <a:rPr lang="en-US" sz="2500">
                <a:solidFill>
                  <a:srgbClr val="000000"/>
                </a:solidFill>
                <a:latin typeface="DM Sans Bold"/>
              </a:rPr>
              <a:t>member_id, loan amount details, interest rates, employment information, credit history, payment status, and various financial indicators</a:t>
            </a:r>
            <a:r>
              <a:rPr lang="en-US" sz="2500">
                <a:solidFill>
                  <a:srgbClr val="000000"/>
                </a:solidFill>
                <a:latin typeface="DM Sans"/>
              </a:rPr>
              <a:t>. These features collectively form the foundation for this credit loan risk classification project.</a:t>
            </a:r>
          </a:p>
        </p:txBody>
      </p:sp>
      <p:sp>
        <p:nvSpPr>
          <p:cNvPr name="TextBox 20" id="20"/>
          <p:cNvSpPr txBox="true"/>
          <p:nvPr/>
        </p:nvSpPr>
        <p:spPr>
          <a:xfrm rot="0">
            <a:off x="7075731" y="6450879"/>
            <a:ext cx="10183569" cy="406400"/>
          </a:xfrm>
          <a:prstGeom prst="rect">
            <a:avLst/>
          </a:prstGeom>
        </p:spPr>
        <p:txBody>
          <a:bodyPr anchor="t" rtlCol="false" tIns="0" lIns="0" bIns="0" rIns="0">
            <a:spAutoFit/>
          </a:bodyPr>
          <a:lstStyle/>
          <a:p>
            <a:pPr marL="0" indent="0" lvl="0">
              <a:lnSpc>
                <a:spcPts val="3249"/>
              </a:lnSpc>
              <a:spcBef>
                <a:spcPct val="0"/>
              </a:spcBef>
            </a:pPr>
            <a:r>
              <a:rPr lang="en-US" sz="2499">
                <a:solidFill>
                  <a:srgbClr val="000000"/>
                </a:solidFill>
                <a:latin typeface="DM Sans Bold"/>
              </a:rPr>
              <a:t>Dataset Source</a:t>
            </a:r>
          </a:p>
        </p:txBody>
      </p:sp>
      <p:sp>
        <p:nvSpPr>
          <p:cNvPr name="Freeform 21" id="21"/>
          <p:cNvSpPr/>
          <p:nvPr/>
        </p:nvSpPr>
        <p:spPr>
          <a:xfrm flipH="false" flipV="false" rot="0">
            <a:off x="14278658" y="670726"/>
            <a:ext cx="1688849" cy="736315"/>
          </a:xfrm>
          <a:custGeom>
            <a:avLst/>
            <a:gdLst/>
            <a:ahLst/>
            <a:cxnLst/>
            <a:rect r="r" b="b" t="t" l="l"/>
            <a:pathLst>
              <a:path h="736315" w="1688849">
                <a:moveTo>
                  <a:pt x="0" y="0"/>
                </a:moveTo>
                <a:lnTo>
                  <a:pt x="1688849" y="0"/>
                </a:lnTo>
                <a:lnTo>
                  <a:pt x="1688849" y="736315"/>
                </a:lnTo>
                <a:lnTo>
                  <a:pt x="0" y="736315"/>
                </a:lnTo>
                <a:lnTo>
                  <a:pt x="0" y="0"/>
                </a:lnTo>
                <a:close/>
              </a:path>
            </a:pathLst>
          </a:custGeom>
          <a:blipFill>
            <a:blip r:embed="rId7"/>
            <a:stretch>
              <a:fillRect l="0" t="0" r="0" b="0"/>
            </a:stretch>
          </a:blipFill>
        </p:spPr>
      </p:sp>
      <p:sp>
        <p:nvSpPr>
          <p:cNvPr name="Freeform 22" id="22"/>
          <p:cNvSpPr/>
          <p:nvPr/>
        </p:nvSpPr>
        <p:spPr>
          <a:xfrm flipH="false" flipV="false" rot="0">
            <a:off x="16064733" y="517979"/>
            <a:ext cx="1495419" cy="1041809"/>
          </a:xfrm>
          <a:custGeom>
            <a:avLst/>
            <a:gdLst/>
            <a:ahLst/>
            <a:cxnLst/>
            <a:rect r="r" b="b" t="t" l="l"/>
            <a:pathLst>
              <a:path h="1041809" w="1495419">
                <a:moveTo>
                  <a:pt x="0" y="0"/>
                </a:moveTo>
                <a:lnTo>
                  <a:pt x="1495419" y="0"/>
                </a:lnTo>
                <a:lnTo>
                  <a:pt x="1495419" y="1041809"/>
                </a:lnTo>
                <a:lnTo>
                  <a:pt x="0" y="1041809"/>
                </a:lnTo>
                <a:lnTo>
                  <a:pt x="0" y="0"/>
                </a:lnTo>
                <a:close/>
              </a:path>
            </a:pathLst>
          </a:custGeom>
          <a:blipFill>
            <a:blip r:embed="rId8"/>
            <a:stretch>
              <a:fillRect l="0" t="0" r="0" b="0"/>
            </a:stretch>
          </a:blipFill>
        </p:spPr>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C30F"/>
        </a:solidFill>
      </p:bgPr>
    </p:bg>
    <p:spTree>
      <p:nvGrpSpPr>
        <p:cNvPr id="1" name=""/>
        <p:cNvGrpSpPr/>
        <p:nvPr/>
      </p:nvGrpSpPr>
      <p:grpSpPr>
        <a:xfrm>
          <a:off x="0" y="0"/>
          <a:ext cx="0" cy="0"/>
          <a:chOff x="0" y="0"/>
          <a:chExt cx="0" cy="0"/>
        </a:xfrm>
      </p:grpSpPr>
      <p:grpSp>
        <p:nvGrpSpPr>
          <p:cNvPr name="Group 2" id="2"/>
          <p:cNvGrpSpPr/>
          <p:nvPr/>
        </p:nvGrpSpPr>
        <p:grpSpPr>
          <a:xfrm rot="0">
            <a:off x="5222569" y="2200950"/>
            <a:ext cx="12036731" cy="885131"/>
            <a:chOff x="0" y="0"/>
            <a:chExt cx="3170168" cy="233121"/>
          </a:xfrm>
        </p:grpSpPr>
        <p:sp>
          <p:nvSpPr>
            <p:cNvPr name="Freeform 3" id="3"/>
            <p:cNvSpPr/>
            <p:nvPr/>
          </p:nvSpPr>
          <p:spPr>
            <a:xfrm flipH="false" flipV="false" rot="0">
              <a:off x="0" y="0"/>
              <a:ext cx="3170168" cy="233121"/>
            </a:xfrm>
            <a:custGeom>
              <a:avLst/>
              <a:gdLst/>
              <a:ahLst/>
              <a:cxnLst/>
              <a:rect r="r" b="b" t="t" l="l"/>
              <a:pathLst>
                <a:path h="233121" w="3170168">
                  <a:moveTo>
                    <a:pt x="0" y="0"/>
                  </a:moveTo>
                  <a:lnTo>
                    <a:pt x="3170168" y="0"/>
                  </a:lnTo>
                  <a:lnTo>
                    <a:pt x="3170168" y="233121"/>
                  </a:lnTo>
                  <a:lnTo>
                    <a:pt x="0" y="233121"/>
                  </a:lnTo>
                  <a:close/>
                </a:path>
              </a:pathLst>
            </a:custGeom>
            <a:solidFill>
              <a:srgbClr val="FFFBED"/>
            </a:solidFill>
          </p:spPr>
        </p:sp>
        <p:sp>
          <p:nvSpPr>
            <p:cNvPr name="TextBox 4" id="4"/>
            <p:cNvSpPr txBox="true"/>
            <p:nvPr/>
          </p:nvSpPr>
          <p:spPr>
            <a:xfrm>
              <a:off x="0" y="-76200"/>
              <a:ext cx="3170168" cy="309321"/>
            </a:xfrm>
            <a:prstGeom prst="rect">
              <a:avLst/>
            </a:prstGeom>
          </p:spPr>
          <p:txBody>
            <a:bodyPr anchor="ctr" rtlCol="false" tIns="50800" lIns="50800" bIns="50800" rIns="50800"/>
            <a:lstStyle/>
            <a:p>
              <a:pPr algn="ctr">
                <a:lnSpc>
                  <a:spcPts val="3600"/>
                </a:lnSpc>
              </a:pPr>
            </a:p>
          </p:txBody>
        </p:sp>
      </p:grpSp>
      <p:sp>
        <p:nvSpPr>
          <p:cNvPr name="Freeform 5" id="5"/>
          <p:cNvSpPr/>
          <p:nvPr/>
        </p:nvSpPr>
        <p:spPr>
          <a:xfrm flipH="false" flipV="false" rot="0">
            <a:off x="1028700" y="1028700"/>
            <a:ext cx="6266761" cy="6249892"/>
          </a:xfrm>
          <a:custGeom>
            <a:avLst/>
            <a:gdLst/>
            <a:ahLst/>
            <a:cxnLst/>
            <a:rect r="r" b="b" t="t" l="l"/>
            <a:pathLst>
              <a:path h="6249892" w="6266761">
                <a:moveTo>
                  <a:pt x="0" y="0"/>
                </a:moveTo>
                <a:lnTo>
                  <a:pt x="6266761" y="0"/>
                </a:lnTo>
                <a:lnTo>
                  <a:pt x="6266761" y="6249892"/>
                </a:lnTo>
                <a:lnTo>
                  <a:pt x="0" y="6249892"/>
                </a:lnTo>
                <a:lnTo>
                  <a:pt x="0" y="0"/>
                </a:lnTo>
                <a:close/>
              </a:path>
            </a:pathLst>
          </a:custGeom>
          <a:blipFill>
            <a:blip r:embed="rId2"/>
            <a:stretch>
              <a:fillRect l="0" t="0" r="0" b="0"/>
            </a:stretch>
          </a:blipFill>
        </p:spPr>
      </p:sp>
      <p:grpSp>
        <p:nvGrpSpPr>
          <p:cNvPr name="Group 6" id="6"/>
          <p:cNvGrpSpPr/>
          <p:nvPr/>
        </p:nvGrpSpPr>
        <p:grpSpPr>
          <a:xfrm rot="0">
            <a:off x="7281851" y="3459865"/>
            <a:ext cx="9963839" cy="1841286"/>
            <a:chOff x="0" y="0"/>
            <a:chExt cx="2624221" cy="484948"/>
          </a:xfrm>
        </p:grpSpPr>
        <p:sp>
          <p:nvSpPr>
            <p:cNvPr name="Freeform 7" id="7"/>
            <p:cNvSpPr/>
            <p:nvPr/>
          </p:nvSpPr>
          <p:spPr>
            <a:xfrm flipH="false" flipV="false" rot="0">
              <a:off x="0" y="0"/>
              <a:ext cx="2624221" cy="484948"/>
            </a:xfrm>
            <a:custGeom>
              <a:avLst/>
              <a:gdLst/>
              <a:ahLst/>
              <a:cxnLst/>
              <a:rect r="r" b="b" t="t" l="l"/>
              <a:pathLst>
                <a:path h="484948" w="2624221">
                  <a:moveTo>
                    <a:pt x="0" y="0"/>
                  </a:moveTo>
                  <a:lnTo>
                    <a:pt x="2624221" y="0"/>
                  </a:lnTo>
                  <a:lnTo>
                    <a:pt x="2624221" y="484948"/>
                  </a:lnTo>
                  <a:lnTo>
                    <a:pt x="0" y="484948"/>
                  </a:lnTo>
                  <a:close/>
                </a:path>
              </a:pathLst>
            </a:custGeom>
            <a:solidFill>
              <a:srgbClr val="FFFBED"/>
            </a:solidFill>
          </p:spPr>
        </p:sp>
        <p:sp>
          <p:nvSpPr>
            <p:cNvPr name="TextBox 8" id="8"/>
            <p:cNvSpPr txBox="true"/>
            <p:nvPr/>
          </p:nvSpPr>
          <p:spPr>
            <a:xfrm>
              <a:off x="0" y="-76200"/>
              <a:ext cx="2624221" cy="561148"/>
            </a:xfrm>
            <a:prstGeom prst="rect">
              <a:avLst/>
            </a:prstGeom>
          </p:spPr>
          <p:txBody>
            <a:bodyPr anchor="ctr" rtlCol="false" tIns="50800" lIns="50800" bIns="50800" rIns="50800"/>
            <a:lstStyle/>
            <a:p>
              <a:pPr algn="ctr">
                <a:lnSpc>
                  <a:spcPts val="3600"/>
                </a:lnSpc>
              </a:pPr>
            </a:p>
          </p:txBody>
        </p:sp>
      </p:grpSp>
      <p:sp>
        <p:nvSpPr>
          <p:cNvPr name="Freeform 9" id="9"/>
          <p:cNvSpPr/>
          <p:nvPr/>
        </p:nvSpPr>
        <p:spPr>
          <a:xfrm flipH="false" flipV="false" rot="0">
            <a:off x="1028700" y="8263346"/>
            <a:ext cx="994954" cy="994954"/>
          </a:xfrm>
          <a:custGeom>
            <a:avLst/>
            <a:gdLst/>
            <a:ahLst/>
            <a:cxnLst/>
            <a:rect r="r" b="b" t="t" l="l"/>
            <a:pathLst>
              <a:path h="994954" w="994954">
                <a:moveTo>
                  <a:pt x="0" y="0"/>
                </a:moveTo>
                <a:lnTo>
                  <a:pt x="994954" y="0"/>
                </a:lnTo>
                <a:lnTo>
                  <a:pt x="994954" y="994954"/>
                </a:lnTo>
                <a:lnTo>
                  <a:pt x="0" y="994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23654" y="7769812"/>
            <a:ext cx="684922" cy="684922"/>
          </a:xfrm>
          <a:custGeom>
            <a:avLst/>
            <a:gdLst/>
            <a:ahLst/>
            <a:cxnLst/>
            <a:rect r="r" b="b" t="t" l="l"/>
            <a:pathLst>
              <a:path h="684922" w="684922">
                <a:moveTo>
                  <a:pt x="0" y="0"/>
                </a:moveTo>
                <a:lnTo>
                  <a:pt x="684921" y="0"/>
                </a:lnTo>
                <a:lnTo>
                  <a:pt x="684921" y="684922"/>
                </a:lnTo>
                <a:lnTo>
                  <a:pt x="0" y="6849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405054" y="4847621"/>
            <a:ext cx="10854246" cy="4469395"/>
          </a:xfrm>
          <a:custGeom>
            <a:avLst/>
            <a:gdLst/>
            <a:ahLst/>
            <a:cxnLst/>
            <a:rect r="r" b="b" t="t" l="l"/>
            <a:pathLst>
              <a:path h="4469395" w="10854246">
                <a:moveTo>
                  <a:pt x="0" y="0"/>
                </a:moveTo>
                <a:lnTo>
                  <a:pt x="10854246" y="0"/>
                </a:lnTo>
                <a:lnTo>
                  <a:pt x="10854246" y="4469395"/>
                </a:lnTo>
                <a:lnTo>
                  <a:pt x="0" y="4469395"/>
                </a:lnTo>
                <a:lnTo>
                  <a:pt x="0" y="0"/>
                </a:lnTo>
                <a:close/>
              </a:path>
            </a:pathLst>
          </a:custGeom>
          <a:blipFill>
            <a:blip r:embed="rId7"/>
            <a:stretch>
              <a:fillRect l="0" t="0" r="0" b="0"/>
            </a:stretch>
          </a:blipFill>
        </p:spPr>
      </p:sp>
      <p:sp>
        <p:nvSpPr>
          <p:cNvPr name="TextBox 12" id="12"/>
          <p:cNvSpPr txBox="true"/>
          <p:nvPr/>
        </p:nvSpPr>
        <p:spPr>
          <a:xfrm rot="0">
            <a:off x="7500797" y="2404121"/>
            <a:ext cx="9525948" cy="450215"/>
          </a:xfrm>
          <a:prstGeom prst="rect">
            <a:avLst/>
          </a:prstGeom>
        </p:spPr>
        <p:txBody>
          <a:bodyPr anchor="t" rtlCol="false" tIns="0" lIns="0" bIns="0" rIns="0">
            <a:spAutoFit/>
          </a:bodyPr>
          <a:lstStyle/>
          <a:p>
            <a:pPr marL="0" indent="0" lvl="0">
              <a:lnSpc>
                <a:spcPts val="3639"/>
              </a:lnSpc>
              <a:spcBef>
                <a:spcPct val="0"/>
              </a:spcBef>
            </a:pPr>
            <a:r>
              <a:rPr lang="en-US" sz="2799">
                <a:solidFill>
                  <a:srgbClr val="000000"/>
                </a:solidFill>
                <a:latin typeface="DM Sans"/>
              </a:rPr>
              <a:t>Assess the missing values in dataset using percentages.</a:t>
            </a:r>
          </a:p>
        </p:txBody>
      </p:sp>
      <p:sp>
        <p:nvSpPr>
          <p:cNvPr name="TextBox 13" id="13"/>
          <p:cNvSpPr txBox="true"/>
          <p:nvPr/>
        </p:nvSpPr>
        <p:spPr>
          <a:xfrm rot="0">
            <a:off x="7500797" y="3685651"/>
            <a:ext cx="9348508" cy="907415"/>
          </a:xfrm>
          <a:prstGeom prst="rect">
            <a:avLst/>
          </a:prstGeom>
        </p:spPr>
        <p:txBody>
          <a:bodyPr anchor="t" rtlCol="false" tIns="0" lIns="0" bIns="0" rIns="0">
            <a:spAutoFit/>
          </a:bodyPr>
          <a:lstStyle/>
          <a:p>
            <a:pPr>
              <a:lnSpc>
                <a:spcPts val="3639"/>
              </a:lnSpc>
              <a:spcBef>
                <a:spcPct val="0"/>
              </a:spcBef>
            </a:pPr>
            <a:r>
              <a:rPr lang="en-US" sz="2799">
                <a:solidFill>
                  <a:srgbClr val="000000"/>
                </a:solidFill>
                <a:latin typeface="DM Sans"/>
              </a:rPr>
              <a:t>Remove columns with more than 40% or nearly half of the column entries which contain missing values. </a:t>
            </a:r>
          </a:p>
        </p:txBody>
      </p:sp>
      <p:sp>
        <p:nvSpPr>
          <p:cNvPr name="Freeform 14" id="14"/>
          <p:cNvSpPr/>
          <p:nvPr/>
        </p:nvSpPr>
        <p:spPr>
          <a:xfrm flipH="false" flipV="false" rot="0">
            <a:off x="14019983" y="771681"/>
            <a:ext cx="1667143" cy="726851"/>
          </a:xfrm>
          <a:custGeom>
            <a:avLst/>
            <a:gdLst/>
            <a:ahLst/>
            <a:cxnLst/>
            <a:rect r="r" b="b" t="t" l="l"/>
            <a:pathLst>
              <a:path h="726851" w="1667143">
                <a:moveTo>
                  <a:pt x="0" y="0"/>
                </a:moveTo>
                <a:lnTo>
                  <a:pt x="1667143" y="0"/>
                </a:lnTo>
                <a:lnTo>
                  <a:pt x="1667143" y="726851"/>
                </a:lnTo>
                <a:lnTo>
                  <a:pt x="0" y="726851"/>
                </a:lnTo>
                <a:lnTo>
                  <a:pt x="0" y="0"/>
                </a:lnTo>
                <a:close/>
              </a:path>
            </a:pathLst>
          </a:custGeom>
          <a:blipFill>
            <a:blip r:embed="rId8"/>
            <a:stretch>
              <a:fillRect l="0" t="0" r="0" b="0"/>
            </a:stretch>
          </a:blipFill>
        </p:spPr>
      </p:sp>
      <p:sp>
        <p:nvSpPr>
          <p:cNvPr name="Freeform 15" id="15"/>
          <p:cNvSpPr/>
          <p:nvPr/>
        </p:nvSpPr>
        <p:spPr>
          <a:xfrm flipH="false" flipV="false" rot="0">
            <a:off x="15783101" y="620897"/>
            <a:ext cx="1476199" cy="1028418"/>
          </a:xfrm>
          <a:custGeom>
            <a:avLst/>
            <a:gdLst/>
            <a:ahLst/>
            <a:cxnLst/>
            <a:rect r="r" b="b" t="t" l="l"/>
            <a:pathLst>
              <a:path h="1028418" w="1476199">
                <a:moveTo>
                  <a:pt x="0" y="0"/>
                </a:moveTo>
                <a:lnTo>
                  <a:pt x="1476199" y="0"/>
                </a:lnTo>
                <a:lnTo>
                  <a:pt x="1476199" y="1028419"/>
                </a:lnTo>
                <a:lnTo>
                  <a:pt x="0" y="1028419"/>
                </a:lnTo>
                <a:lnTo>
                  <a:pt x="0" y="0"/>
                </a:lnTo>
                <a:close/>
              </a:path>
            </a:pathLst>
          </a:custGeom>
          <a:blipFill>
            <a:blip r:embed="rId9"/>
            <a:stretch>
              <a:fillRect l="0" t="0" r="0" b="0"/>
            </a:stretch>
          </a:blipFill>
        </p:spPr>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30F"/>
        </a:solidFill>
      </p:bgPr>
    </p:bg>
    <p:spTree>
      <p:nvGrpSpPr>
        <p:cNvPr id="1" name=""/>
        <p:cNvGrpSpPr/>
        <p:nvPr/>
      </p:nvGrpSpPr>
      <p:grpSpPr>
        <a:xfrm>
          <a:off x="0" y="0"/>
          <a:ext cx="0" cy="0"/>
          <a:chOff x="0" y="0"/>
          <a:chExt cx="0" cy="0"/>
        </a:xfrm>
      </p:grpSpPr>
      <p:sp>
        <p:nvSpPr>
          <p:cNvPr name="Freeform 2" id="2"/>
          <p:cNvSpPr/>
          <p:nvPr/>
        </p:nvSpPr>
        <p:spPr>
          <a:xfrm flipH="false" flipV="false" rot="0">
            <a:off x="1398815" y="3416991"/>
            <a:ext cx="15490370" cy="5578151"/>
          </a:xfrm>
          <a:custGeom>
            <a:avLst/>
            <a:gdLst/>
            <a:ahLst/>
            <a:cxnLst/>
            <a:rect r="r" b="b" t="t" l="l"/>
            <a:pathLst>
              <a:path h="5578151" w="15490370">
                <a:moveTo>
                  <a:pt x="0" y="0"/>
                </a:moveTo>
                <a:lnTo>
                  <a:pt x="15490370" y="0"/>
                </a:lnTo>
                <a:lnTo>
                  <a:pt x="15490370" y="5578151"/>
                </a:lnTo>
                <a:lnTo>
                  <a:pt x="0" y="5578151"/>
                </a:lnTo>
                <a:lnTo>
                  <a:pt x="0" y="0"/>
                </a:lnTo>
                <a:close/>
              </a:path>
            </a:pathLst>
          </a:custGeom>
          <a:blipFill>
            <a:blip r:embed="rId2"/>
            <a:stretch>
              <a:fillRect l="0" t="0" r="-13353" b="0"/>
            </a:stretch>
          </a:blipFill>
        </p:spPr>
      </p:sp>
      <p:grpSp>
        <p:nvGrpSpPr>
          <p:cNvPr name="Group 3" id="3"/>
          <p:cNvGrpSpPr/>
          <p:nvPr/>
        </p:nvGrpSpPr>
        <p:grpSpPr>
          <a:xfrm rot="0">
            <a:off x="1398815" y="1761299"/>
            <a:ext cx="15490370" cy="1338893"/>
            <a:chOff x="0" y="0"/>
            <a:chExt cx="4079768" cy="352630"/>
          </a:xfrm>
        </p:grpSpPr>
        <p:sp>
          <p:nvSpPr>
            <p:cNvPr name="Freeform 4" id="4"/>
            <p:cNvSpPr/>
            <p:nvPr/>
          </p:nvSpPr>
          <p:spPr>
            <a:xfrm flipH="false" flipV="false" rot="0">
              <a:off x="0" y="0"/>
              <a:ext cx="4079768" cy="352630"/>
            </a:xfrm>
            <a:custGeom>
              <a:avLst/>
              <a:gdLst/>
              <a:ahLst/>
              <a:cxnLst/>
              <a:rect r="r" b="b" t="t" l="l"/>
              <a:pathLst>
                <a:path h="352630" w="4079768">
                  <a:moveTo>
                    <a:pt x="0" y="0"/>
                  </a:moveTo>
                  <a:lnTo>
                    <a:pt x="4079768" y="0"/>
                  </a:lnTo>
                  <a:lnTo>
                    <a:pt x="4079768" y="352630"/>
                  </a:lnTo>
                  <a:lnTo>
                    <a:pt x="0" y="352630"/>
                  </a:lnTo>
                  <a:close/>
                </a:path>
              </a:pathLst>
            </a:custGeom>
            <a:solidFill>
              <a:srgbClr val="FFFBED"/>
            </a:solidFill>
          </p:spPr>
        </p:sp>
        <p:sp>
          <p:nvSpPr>
            <p:cNvPr name="TextBox 5" id="5"/>
            <p:cNvSpPr txBox="true"/>
            <p:nvPr/>
          </p:nvSpPr>
          <p:spPr>
            <a:xfrm>
              <a:off x="0" y="-76200"/>
              <a:ext cx="4079768" cy="428830"/>
            </a:xfrm>
            <a:prstGeom prst="rect">
              <a:avLst/>
            </a:prstGeom>
          </p:spPr>
          <p:txBody>
            <a:bodyPr anchor="ctr" rtlCol="false" tIns="50800" lIns="50800" bIns="50800" rIns="50800"/>
            <a:lstStyle/>
            <a:p>
              <a:pPr algn="ctr">
                <a:lnSpc>
                  <a:spcPts val="3600"/>
                </a:lnSpc>
              </a:pPr>
            </a:p>
          </p:txBody>
        </p:sp>
      </p:grpSp>
      <p:sp>
        <p:nvSpPr>
          <p:cNvPr name="TextBox 6" id="6"/>
          <p:cNvSpPr txBox="true"/>
          <p:nvPr/>
        </p:nvSpPr>
        <p:spPr>
          <a:xfrm rot="0">
            <a:off x="1610891" y="1939237"/>
            <a:ext cx="15066218" cy="9074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M Sans"/>
              </a:rPr>
              <a:t>Handling missing values involves imputation for all data types, encompassing categorical, numerical, and datetime variables.</a:t>
            </a:r>
          </a:p>
        </p:txBody>
      </p:sp>
      <p:sp>
        <p:nvSpPr>
          <p:cNvPr name="Freeform 7" id="7"/>
          <p:cNvSpPr/>
          <p:nvPr/>
        </p:nvSpPr>
        <p:spPr>
          <a:xfrm flipH="false" flipV="false" rot="0">
            <a:off x="14283141" y="569339"/>
            <a:ext cx="1667143" cy="726851"/>
          </a:xfrm>
          <a:custGeom>
            <a:avLst/>
            <a:gdLst/>
            <a:ahLst/>
            <a:cxnLst/>
            <a:rect r="r" b="b" t="t" l="l"/>
            <a:pathLst>
              <a:path h="726851" w="1667143">
                <a:moveTo>
                  <a:pt x="0" y="0"/>
                </a:moveTo>
                <a:lnTo>
                  <a:pt x="1667143" y="0"/>
                </a:lnTo>
                <a:lnTo>
                  <a:pt x="1667143" y="726851"/>
                </a:lnTo>
                <a:lnTo>
                  <a:pt x="0" y="726851"/>
                </a:lnTo>
                <a:lnTo>
                  <a:pt x="0" y="0"/>
                </a:lnTo>
                <a:close/>
              </a:path>
            </a:pathLst>
          </a:custGeom>
          <a:blipFill>
            <a:blip r:embed="rId3"/>
            <a:stretch>
              <a:fillRect l="0" t="0" r="0" b="0"/>
            </a:stretch>
          </a:blipFill>
        </p:spPr>
      </p:sp>
      <p:sp>
        <p:nvSpPr>
          <p:cNvPr name="Freeform 8" id="8"/>
          <p:cNvSpPr/>
          <p:nvPr/>
        </p:nvSpPr>
        <p:spPr>
          <a:xfrm flipH="false" flipV="false" rot="0">
            <a:off x="16046259" y="418555"/>
            <a:ext cx="1476199" cy="1028418"/>
          </a:xfrm>
          <a:custGeom>
            <a:avLst/>
            <a:gdLst/>
            <a:ahLst/>
            <a:cxnLst/>
            <a:rect r="r" b="b" t="t" l="l"/>
            <a:pathLst>
              <a:path h="1028418" w="1476199">
                <a:moveTo>
                  <a:pt x="0" y="0"/>
                </a:moveTo>
                <a:lnTo>
                  <a:pt x="1476199" y="0"/>
                </a:lnTo>
                <a:lnTo>
                  <a:pt x="1476199" y="1028419"/>
                </a:lnTo>
                <a:lnTo>
                  <a:pt x="0" y="1028419"/>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C30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6230600" cy="6400800"/>
          </a:xfrm>
          <a:custGeom>
            <a:avLst/>
            <a:gdLst/>
            <a:ahLst/>
            <a:cxnLst/>
            <a:rect r="r" b="b" t="t" l="l"/>
            <a:pathLst>
              <a:path h="6400800" w="16230600">
                <a:moveTo>
                  <a:pt x="0" y="0"/>
                </a:moveTo>
                <a:lnTo>
                  <a:pt x="16230600" y="0"/>
                </a:lnTo>
                <a:lnTo>
                  <a:pt x="16230600" y="6400800"/>
                </a:lnTo>
                <a:lnTo>
                  <a:pt x="0" y="6400800"/>
                </a:lnTo>
                <a:lnTo>
                  <a:pt x="0" y="0"/>
                </a:lnTo>
                <a:close/>
              </a:path>
            </a:pathLst>
          </a:custGeom>
          <a:blipFill>
            <a:blip r:embed="rId2"/>
            <a:stretch>
              <a:fillRect l="0" t="0" r="0" b="0"/>
            </a:stretch>
          </a:blipFill>
        </p:spPr>
      </p:sp>
      <p:grpSp>
        <p:nvGrpSpPr>
          <p:cNvPr name="Group 3" id="3"/>
          <p:cNvGrpSpPr/>
          <p:nvPr/>
        </p:nvGrpSpPr>
        <p:grpSpPr>
          <a:xfrm rot="0">
            <a:off x="1398815" y="7919407"/>
            <a:ext cx="15490370" cy="1338893"/>
            <a:chOff x="0" y="0"/>
            <a:chExt cx="4079768" cy="352630"/>
          </a:xfrm>
        </p:grpSpPr>
        <p:sp>
          <p:nvSpPr>
            <p:cNvPr name="Freeform 4" id="4"/>
            <p:cNvSpPr/>
            <p:nvPr/>
          </p:nvSpPr>
          <p:spPr>
            <a:xfrm flipH="false" flipV="false" rot="0">
              <a:off x="0" y="0"/>
              <a:ext cx="4079768" cy="352630"/>
            </a:xfrm>
            <a:custGeom>
              <a:avLst/>
              <a:gdLst/>
              <a:ahLst/>
              <a:cxnLst/>
              <a:rect r="r" b="b" t="t" l="l"/>
              <a:pathLst>
                <a:path h="352630" w="4079768">
                  <a:moveTo>
                    <a:pt x="0" y="0"/>
                  </a:moveTo>
                  <a:lnTo>
                    <a:pt x="4079768" y="0"/>
                  </a:lnTo>
                  <a:lnTo>
                    <a:pt x="4079768" y="352630"/>
                  </a:lnTo>
                  <a:lnTo>
                    <a:pt x="0" y="352630"/>
                  </a:lnTo>
                  <a:close/>
                </a:path>
              </a:pathLst>
            </a:custGeom>
            <a:solidFill>
              <a:srgbClr val="FFFBED"/>
            </a:solidFill>
          </p:spPr>
        </p:sp>
        <p:sp>
          <p:nvSpPr>
            <p:cNvPr name="TextBox 5" id="5"/>
            <p:cNvSpPr txBox="true"/>
            <p:nvPr/>
          </p:nvSpPr>
          <p:spPr>
            <a:xfrm>
              <a:off x="0" y="-76200"/>
              <a:ext cx="4079768" cy="428830"/>
            </a:xfrm>
            <a:prstGeom prst="rect">
              <a:avLst/>
            </a:prstGeom>
          </p:spPr>
          <p:txBody>
            <a:bodyPr anchor="ctr" rtlCol="false" tIns="50800" lIns="50800" bIns="50800" rIns="50800"/>
            <a:lstStyle/>
            <a:p>
              <a:pPr algn="ctr">
                <a:lnSpc>
                  <a:spcPts val="3600"/>
                </a:lnSpc>
              </a:pPr>
            </a:p>
          </p:txBody>
        </p:sp>
      </p:grpSp>
      <p:sp>
        <p:nvSpPr>
          <p:cNvPr name="TextBox 6" id="6"/>
          <p:cNvSpPr txBox="true"/>
          <p:nvPr/>
        </p:nvSpPr>
        <p:spPr>
          <a:xfrm rot="0">
            <a:off x="1610891" y="8097346"/>
            <a:ext cx="15066218" cy="9074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M Sans"/>
              </a:rPr>
              <a:t>Convert the datetime variables into the number of months elapsed since the respective dates until November 1,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DAF1oSc14B4</dc:identifier>
  <dcterms:modified xsi:type="dcterms:W3CDTF">2011-08-01T06:04:30Z</dcterms:modified>
  <cp:revision>1</cp:revision>
  <dc:title>Final Project Rakamin x ID/X Partners Presentation</dc:title>
</cp:coreProperties>
</file>